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6"/>
  </p:notesMasterIdLst>
  <p:sldIdLst>
    <p:sldId id="256" r:id="rId2"/>
    <p:sldId id="257" r:id="rId3"/>
    <p:sldId id="258" r:id="rId4"/>
    <p:sldId id="259" r:id="rId5"/>
    <p:sldId id="261" r:id="rId6"/>
    <p:sldId id="262" r:id="rId7"/>
    <p:sldId id="299" r:id="rId8"/>
    <p:sldId id="300" r:id="rId9"/>
    <p:sldId id="310" r:id="rId10"/>
    <p:sldId id="303" r:id="rId11"/>
    <p:sldId id="311" r:id="rId12"/>
    <p:sldId id="312" r:id="rId13"/>
    <p:sldId id="313" r:id="rId14"/>
    <p:sldId id="314"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15" autoAdjust="0"/>
    <p:restoredTop sz="98305" autoAdjust="0"/>
  </p:normalViewPr>
  <p:slideViewPr>
    <p:cSldViewPr>
      <p:cViewPr>
        <p:scale>
          <a:sx n="70" d="100"/>
          <a:sy n="70" d="100"/>
        </p:scale>
        <p:origin x="-1140" y="-150"/>
      </p:cViewPr>
      <p:guideLst>
        <p:guide orient="horz" pos="2160"/>
        <p:guide pos="2880"/>
      </p:guideLst>
    </p:cSldViewPr>
  </p:slideViewPr>
  <p:outlineViewPr>
    <p:cViewPr>
      <p:scale>
        <a:sx n="33" d="100"/>
        <a:sy n="33" d="100"/>
      </p:scale>
      <p:origin x="48" y="1005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18BF546-FC89-4605-974D-B49531E78EF5}" type="datetimeFigureOut">
              <a:rPr lang="en-US"/>
              <a:pPr>
                <a:defRPr/>
              </a:pPr>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5C0B793-8CA9-4F97-B30D-8CB5A4AA334B}" type="slidenum">
              <a:rPr lang="en-US"/>
              <a:pPr>
                <a:defRPr/>
              </a:pPr>
              <a:t>‹#›</a:t>
            </a:fld>
            <a:endParaRPr lang="en-US"/>
          </a:p>
        </p:txBody>
      </p:sp>
    </p:spTree>
    <p:extLst>
      <p:ext uri="{BB962C8B-B14F-4D97-AF65-F5344CB8AC3E}">
        <p14:creationId xmlns:p14="http://schemas.microsoft.com/office/powerpoint/2010/main" val="4571247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4C31F1-2212-4FC6-B18C-F8DB68453314}" type="slidenum">
              <a:rPr lang="en-US" altLang="en-US" smtClean="0"/>
              <a:pPr/>
              <a:t>1</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3D9D169-9AFD-4A93-AC75-13FE89618BBE}" type="slidenum">
              <a:rPr lang="en-US" altLang="en-US" smtClean="0"/>
              <a:pPr/>
              <a:t>10</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0B6307-91C1-48A9-9CDC-73AEA6A364F8}"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4784A6-9337-4FEA-9389-B2D7AF57FE14}"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8900606-CD91-4733-A155-EA5641EB30BE}" type="slidenum">
              <a:rPr lang="en-US" altLang="en-US" smtClean="0"/>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F9796D-7394-4C07-86BD-7AA7FA48A427}" type="slidenum">
              <a:rPr lang="en-US" altLang="en-US" smtClean="0"/>
              <a:pPr/>
              <a:t>5</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AC7173-B1D7-4196-9EB9-8D4A6DE6BEB7}" type="slidenum">
              <a:rPr lang="en-US" altLang="en-US" smtClean="0"/>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11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86115CF-3865-49B1-8004-75039F7CF8FB}" type="slidenum">
              <a:rPr lang="en-US" altLang="en-US" smtClean="0"/>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21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648445-9B4D-4ADD-8587-DAD02411CA5D}" type="slidenum">
              <a:rPr lang="en-US" altLang="en-US" smtClean="0"/>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3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BF2D74-3391-42EC-8A7C-8FB2B2A1D9AC}" type="slidenum">
              <a:rPr lang="en-US" altLang="en-US" smtClean="0"/>
              <a:pPr/>
              <a:t>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286000" y="609600"/>
            <a:ext cx="6172200" cy="1447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098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22098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098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0" y="609600"/>
            <a:ext cx="6172200" cy="1447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2209800"/>
            <a:ext cx="7772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4148" name="Rectangle 4"/>
          <p:cNvSpPr>
            <a:spLocks noGrp="1" noChangeArrowheads="1"/>
          </p:cNvSpPr>
          <p:nvPr>
            <p:ph type="ftr" sz="quarter" idx="3"/>
          </p:nvPr>
        </p:nvSpPr>
        <p:spPr bwMode="auto">
          <a:xfrm>
            <a:off x="685800" y="6248400"/>
            <a:ext cx="7772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folHlink"/>
                </a:solidFill>
                <a:cs typeface="Arial" charset="0"/>
              </a:defRPr>
            </a:lvl1pPr>
          </a:lstStyle>
          <a:p>
            <a:pPr>
              <a:defRPr/>
            </a:pPr>
            <a:r>
              <a:rPr lang="en-US"/>
              <a:t>©2010 John Wiley &amp; Sons, Inc.  M P Groover, </a:t>
            </a:r>
            <a:r>
              <a:rPr lang="en-US" b="1" i="1"/>
              <a:t>Fundamentals of Modern Manufacturing</a:t>
            </a:r>
            <a:r>
              <a:rPr lang="en-US"/>
              <a:t> 4/e</a:t>
            </a:r>
          </a:p>
          <a:p>
            <a:pPr>
              <a:defRPr/>
            </a:pPr>
            <a:endParaRPr lang="en-US"/>
          </a:p>
        </p:txBody>
      </p:sp>
      <p:pic>
        <p:nvPicPr>
          <p:cNvPr id="1029" name="Picture 5" descr="C:\My Documents\Courses\IE344\TurningOp.gif"/>
          <p:cNvPicPr>
            <a:picLocks noChangeAspect="1" noChangeArrowheads="1"/>
          </p:cNvPicPr>
          <p:nvPr/>
        </p:nvPicPr>
        <p:blipFill>
          <a:blip r:embed="rId14"/>
          <a:srcRect/>
          <a:stretch>
            <a:fillRect/>
          </a:stretch>
        </p:blipFill>
        <p:spPr bwMode="auto">
          <a:xfrm>
            <a:off x="685800" y="609600"/>
            <a:ext cx="1308100" cy="1447800"/>
          </a:xfrm>
          <a:prstGeom prst="rect">
            <a:avLst/>
          </a:prstGeom>
          <a:noFill/>
          <a:ln w="9525">
            <a:noFill/>
            <a:miter lim="800000"/>
            <a:headEnd/>
            <a:tailEnd/>
          </a:ln>
        </p:spPr>
      </p:pic>
      <p:sp>
        <p:nvSpPr>
          <p:cNvPr id="1030" name="Line 6"/>
          <p:cNvSpPr>
            <a:spLocks noChangeShapeType="1"/>
          </p:cNvSpPr>
          <p:nvPr/>
        </p:nvSpPr>
        <p:spPr bwMode="auto">
          <a:xfrm>
            <a:off x="685800" y="2057400"/>
            <a:ext cx="7772400" cy="0"/>
          </a:xfrm>
          <a:prstGeom prst="line">
            <a:avLst/>
          </a:prstGeom>
          <a:noFill/>
          <a:ln w="19050">
            <a:solidFill>
              <a:srgbClr val="006699"/>
            </a:solidFill>
            <a:round/>
            <a:headEnd/>
            <a:tailEnd/>
          </a:ln>
        </p:spPr>
        <p:txBody>
          <a:bodyPr/>
          <a:lstStyle/>
          <a:p>
            <a:endParaRPr lang="en-US"/>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hf sldNum="0" hdr="0" ftr="0" dt="0"/>
  <p:txStyles>
    <p:titleStyle>
      <a:lvl1pPr algn="l" rtl="0" eaLnBrk="0" fontAlgn="base" hangingPunct="0">
        <a:spcBef>
          <a:spcPct val="0"/>
        </a:spcBef>
        <a:spcAft>
          <a:spcPct val="0"/>
        </a:spcAft>
        <a:defRPr sz="3200">
          <a:solidFill>
            <a:srgbClr val="006699"/>
          </a:solidFill>
          <a:latin typeface="+mj-lt"/>
          <a:ea typeface="+mj-ea"/>
          <a:cs typeface="+mj-cs"/>
        </a:defRPr>
      </a:lvl1pPr>
      <a:lvl2pPr algn="l" rtl="0" eaLnBrk="0" fontAlgn="base" hangingPunct="0">
        <a:spcBef>
          <a:spcPct val="0"/>
        </a:spcBef>
        <a:spcAft>
          <a:spcPct val="0"/>
        </a:spcAft>
        <a:defRPr sz="3200">
          <a:solidFill>
            <a:srgbClr val="006699"/>
          </a:solidFill>
          <a:latin typeface="Arial" charset="0"/>
        </a:defRPr>
      </a:lvl2pPr>
      <a:lvl3pPr algn="l" rtl="0" eaLnBrk="0" fontAlgn="base" hangingPunct="0">
        <a:spcBef>
          <a:spcPct val="0"/>
        </a:spcBef>
        <a:spcAft>
          <a:spcPct val="0"/>
        </a:spcAft>
        <a:defRPr sz="3200">
          <a:solidFill>
            <a:srgbClr val="006699"/>
          </a:solidFill>
          <a:latin typeface="Arial" charset="0"/>
        </a:defRPr>
      </a:lvl3pPr>
      <a:lvl4pPr algn="l" rtl="0" eaLnBrk="0" fontAlgn="base" hangingPunct="0">
        <a:spcBef>
          <a:spcPct val="0"/>
        </a:spcBef>
        <a:spcAft>
          <a:spcPct val="0"/>
        </a:spcAft>
        <a:defRPr sz="3200">
          <a:solidFill>
            <a:srgbClr val="006699"/>
          </a:solidFill>
          <a:latin typeface="Arial" charset="0"/>
        </a:defRPr>
      </a:lvl4pPr>
      <a:lvl5pPr algn="l" rtl="0" eaLnBrk="0" fontAlgn="base" hangingPunct="0">
        <a:spcBef>
          <a:spcPct val="0"/>
        </a:spcBef>
        <a:spcAft>
          <a:spcPct val="0"/>
        </a:spcAft>
        <a:defRPr sz="3200">
          <a:solidFill>
            <a:srgbClr val="006699"/>
          </a:solidFill>
          <a:latin typeface="Arial" charset="0"/>
        </a:defRPr>
      </a:lvl5pPr>
      <a:lvl6pPr marL="457200" algn="l" rtl="0" fontAlgn="base">
        <a:spcBef>
          <a:spcPct val="0"/>
        </a:spcBef>
        <a:spcAft>
          <a:spcPct val="0"/>
        </a:spcAft>
        <a:defRPr sz="3200">
          <a:solidFill>
            <a:srgbClr val="006699"/>
          </a:solidFill>
          <a:latin typeface="Arial" charset="0"/>
        </a:defRPr>
      </a:lvl6pPr>
      <a:lvl7pPr marL="914400" algn="l" rtl="0" fontAlgn="base">
        <a:spcBef>
          <a:spcPct val="0"/>
        </a:spcBef>
        <a:spcAft>
          <a:spcPct val="0"/>
        </a:spcAft>
        <a:defRPr sz="3200">
          <a:solidFill>
            <a:srgbClr val="006699"/>
          </a:solidFill>
          <a:latin typeface="Arial" charset="0"/>
        </a:defRPr>
      </a:lvl7pPr>
      <a:lvl8pPr marL="1371600" algn="l" rtl="0" fontAlgn="base">
        <a:spcBef>
          <a:spcPct val="0"/>
        </a:spcBef>
        <a:spcAft>
          <a:spcPct val="0"/>
        </a:spcAft>
        <a:defRPr sz="3200">
          <a:solidFill>
            <a:srgbClr val="006699"/>
          </a:solidFill>
          <a:latin typeface="Arial" charset="0"/>
        </a:defRPr>
      </a:lvl8pPr>
      <a:lvl9pPr marL="1828800" algn="l" rtl="0" fontAlgn="base">
        <a:spcBef>
          <a:spcPct val="0"/>
        </a:spcBef>
        <a:spcAft>
          <a:spcPct val="0"/>
        </a:spcAft>
        <a:defRPr sz="3200">
          <a:solidFill>
            <a:srgbClr val="006699"/>
          </a:solidFill>
          <a:latin typeface="Arial" charset="0"/>
        </a:defRPr>
      </a:lvl9pPr>
    </p:titleStyle>
    <p:bodyStyle>
      <a:lvl1pPr marL="342900" indent="-342900" algn="l" rtl="0" eaLnBrk="0" fontAlgn="base" hangingPunct="0">
        <a:spcBef>
          <a:spcPct val="20000"/>
        </a:spcBef>
        <a:spcAft>
          <a:spcPct val="0"/>
        </a:spcAft>
        <a:buClr>
          <a:srgbClr val="CC0000"/>
        </a:buClr>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006699"/>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rgbClr val="336600"/>
        </a:buClr>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
        <a:defRPr sz="2400">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sz="2400">
          <a:solidFill>
            <a:schemeClr val="tx1"/>
          </a:solidFill>
          <a:latin typeface="+mn-lt"/>
        </a:defRPr>
      </a:lvl5pPr>
      <a:lvl6pPr marL="2514600" indent="-228600" algn="l" rtl="0" fontAlgn="base">
        <a:spcBef>
          <a:spcPct val="20000"/>
        </a:spcBef>
        <a:spcAft>
          <a:spcPct val="0"/>
        </a:spcAft>
        <a:buFont typeface="Wingdings" pitchFamily="2" charset="2"/>
        <a:buChar char="§"/>
        <a:defRPr sz="2400">
          <a:solidFill>
            <a:schemeClr val="tx1"/>
          </a:solidFill>
          <a:latin typeface="+mn-lt"/>
        </a:defRPr>
      </a:lvl6pPr>
      <a:lvl7pPr marL="2971800" indent="-228600" algn="l" rtl="0" fontAlgn="base">
        <a:spcBef>
          <a:spcPct val="20000"/>
        </a:spcBef>
        <a:spcAft>
          <a:spcPct val="0"/>
        </a:spcAft>
        <a:buFont typeface="Wingdings" pitchFamily="2" charset="2"/>
        <a:buChar char="§"/>
        <a:defRPr sz="2400">
          <a:solidFill>
            <a:schemeClr val="tx1"/>
          </a:solidFill>
          <a:latin typeface="+mn-lt"/>
        </a:defRPr>
      </a:lvl7pPr>
      <a:lvl8pPr marL="3429000" indent="-228600" algn="l" rtl="0" fontAlgn="base">
        <a:spcBef>
          <a:spcPct val="20000"/>
        </a:spcBef>
        <a:spcAft>
          <a:spcPct val="0"/>
        </a:spcAft>
        <a:buFont typeface="Wingdings" pitchFamily="2" charset="2"/>
        <a:buChar char="§"/>
        <a:defRPr sz="2400">
          <a:solidFill>
            <a:schemeClr val="tx1"/>
          </a:solidFill>
          <a:latin typeface="+mn-lt"/>
        </a:defRPr>
      </a:lvl8pPr>
      <a:lvl9pPr marL="3886200" indent="-228600" algn="l" rtl="0" fontAlgn="base">
        <a:spcBef>
          <a:spcPct val="20000"/>
        </a:spcBef>
        <a:spcAft>
          <a:spcPct val="0"/>
        </a:spcAft>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pPr eaLnBrk="1" hangingPunct="1">
              <a:spcBef>
                <a:spcPts val="600"/>
              </a:spcBef>
            </a:pPr>
            <a:r>
              <a:rPr lang="en-US" sz="3600" b="1" dirty="0" smtClean="0"/>
              <a:t>Lecture One</a:t>
            </a:r>
            <a:br>
              <a:rPr lang="en-US" sz="3600" b="1" dirty="0" smtClean="0"/>
            </a:br>
            <a:r>
              <a:rPr lang="en-US" sz="3600" b="1" dirty="0" smtClean="0"/>
              <a:t>Chapter 1 </a:t>
            </a:r>
            <a:r>
              <a:rPr lang="en-US" altLang="en-US" dirty="0" smtClean="0"/>
              <a:t/>
            </a:r>
            <a:br>
              <a:rPr lang="en-US" altLang="en-US" dirty="0" smtClean="0"/>
            </a:br>
            <a:r>
              <a:rPr lang="en-US" altLang="en-US" dirty="0" smtClean="0"/>
              <a:t>FUNDAMENTALS OF METAL CASTING</a:t>
            </a:r>
          </a:p>
        </p:txBody>
      </p:sp>
      <p:sp>
        <p:nvSpPr>
          <p:cNvPr id="14340" name="Rectangle 3"/>
          <p:cNvSpPr>
            <a:spLocks noGrp="1" noChangeArrowheads="1"/>
          </p:cNvSpPr>
          <p:nvPr>
            <p:ph type="body" idx="1"/>
          </p:nvPr>
        </p:nvSpPr>
        <p:spPr/>
        <p:txBody>
          <a:bodyPr/>
          <a:lstStyle/>
          <a:p>
            <a:pPr marL="457200" indent="-457200" eaLnBrk="1" hangingPunct="1">
              <a:buFont typeface="Wingdings" pitchFamily="2" charset="2"/>
              <a:buAutoNum type="arabicPeriod"/>
            </a:pPr>
            <a:r>
              <a:rPr lang="en-US" altLang="en-US" dirty="0" smtClean="0"/>
              <a:t>Overview of Casting Technology</a:t>
            </a:r>
          </a:p>
          <a:p>
            <a:pPr marL="457200" indent="-457200" eaLnBrk="1" hangingPunct="1">
              <a:buFont typeface="Wingdings" pitchFamily="2" charset="2"/>
              <a:buAutoNum type="arabicPeriod"/>
            </a:pPr>
            <a:r>
              <a:rPr lang="en-US" altLang="en-US" dirty="0" smtClean="0"/>
              <a:t>Heating and Pouring</a:t>
            </a:r>
          </a:p>
          <a:p>
            <a:pPr marL="457200" indent="-457200" eaLnBrk="1" hangingPunct="1">
              <a:buFont typeface="Wingdings" pitchFamily="2" charset="2"/>
              <a:buAutoNum type="arabicPeriod"/>
            </a:pPr>
            <a:r>
              <a:rPr lang="en-US" altLang="en-US" dirty="0" smtClean="0"/>
              <a:t>Solidification and Cooling</a:t>
            </a:r>
          </a:p>
        </p:txBody>
      </p:sp>
      <p:pic>
        <p:nvPicPr>
          <p:cNvPr id="6" name="Picture 5" descr="photo.jpg.png"/>
          <p:cNvPicPr>
            <a:picLocks noChangeAspect="1"/>
          </p:cNvPicPr>
          <p:nvPr/>
        </p:nvPicPr>
        <p:blipFill>
          <a:blip r:embed="rId4" cstate="print"/>
          <a:stretch>
            <a:fillRect/>
          </a:stretch>
        </p:blipFill>
        <p:spPr>
          <a:xfrm>
            <a:off x="381000" y="228599"/>
            <a:ext cx="1524000" cy="1528777"/>
          </a:xfrm>
          <a:prstGeom prst="rect">
            <a:avLst/>
          </a:prstGeom>
          <a:noFill/>
          <a:ln>
            <a:noFill/>
          </a:ln>
        </p:spPr>
      </p:pic>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6" name="Picture 5" descr="photo.jpg.png"/>
          <p:cNvPicPr>
            <a:picLocks noChangeAspect="1"/>
          </p:cNvPicPr>
          <p:nvPr/>
        </p:nvPicPr>
        <p:blipFill>
          <a:blip r:embed="rId3" cstate="print"/>
          <a:stretch>
            <a:fillRect/>
          </a:stretch>
        </p:blipFill>
        <p:spPr>
          <a:xfrm>
            <a:off x="381000" y="228599"/>
            <a:ext cx="1524000" cy="1528777"/>
          </a:xfrm>
          <a:prstGeom prst="rect">
            <a:avLst/>
          </a:prstGeom>
          <a:noFill/>
          <a:ln>
            <a:noFill/>
          </a:ln>
        </p:spPr>
      </p:pic>
      <p:pic>
        <p:nvPicPr>
          <p:cNvPr id="51202" name="Picture 6" descr="C:\My Documents\Books\MfgBook-4e\Figures for slides\Ch10\F10-02b.jpg"/>
          <p:cNvPicPr>
            <a:picLocks noChangeAspect="1" noChangeArrowheads="1"/>
          </p:cNvPicPr>
          <p:nvPr/>
        </p:nvPicPr>
        <p:blipFill>
          <a:blip r:embed="rId4"/>
          <a:srcRect/>
          <a:stretch>
            <a:fillRect/>
          </a:stretch>
        </p:blipFill>
        <p:spPr bwMode="auto">
          <a:xfrm>
            <a:off x="5173663" y="4800600"/>
            <a:ext cx="3970337" cy="2057400"/>
          </a:xfrm>
          <a:prstGeom prst="rect">
            <a:avLst/>
          </a:prstGeom>
          <a:noFill/>
          <a:ln w="9525">
            <a:noFill/>
            <a:miter lim="800000"/>
            <a:headEnd/>
            <a:tailEnd/>
          </a:ln>
        </p:spPr>
      </p:pic>
      <p:sp>
        <p:nvSpPr>
          <p:cNvPr id="51204" name="Rectangle 2"/>
          <p:cNvSpPr>
            <a:spLocks noGrp="1" noChangeArrowheads="1"/>
          </p:cNvSpPr>
          <p:nvPr>
            <p:ph type="title"/>
          </p:nvPr>
        </p:nvSpPr>
        <p:spPr/>
        <p:txBody>
          <a:bodyPr/>
          <a:lstStyle/>
          <a:p>
            <a:pPr eaLnBrk="1" hangingPunct="1">
              <a:spcBef>
                <a:spcPts val="600"/>
              </a:spcBef>
            </a:pPr>
            <a:r>
              <a:rPr lang="en-US" altLang="en-US" smtClean="0"/>
              <a:t>Riser Design</a:t>
            </a:r>
          </a:p>
        </p:txBody>
      </p:sp>
      <p:sp>
        <p:nvSpPr>
          <p:cNvPr id="51205" name="Rectangle 3"/>
          <p:cNvSpPr>
            <a:spLocks noGrp="1" noChangeArrowheads="1"/>
          </p:cNvSpPr>
          <p:nvPr>
            <p:ph type="body" idx="1"/>
          </p:nvPr>
        </p:nvSpPr>
        <p:spPr>
          <a:xfrm>
            <a:off x="685800" y="2209800"/>
            <a:ext cx="7772400" cy="2819400"/>
          </a:xfrm>
        </p:spPr>
        <p:txBody>
          <a:bodyPr/>
          <a:lstStyle/>
          <a:p>
            <a:pPr eaLnBrk="1" hangingPunct="1"/>
            <a:r>
              <a:rPr lang="en-US" altLang="en-US" dirty="0" smtClean="0"/>
              <a:t>Riser is waste metal that is separated from the casting and re-melted to make more castings </a:t>
            </a:r>
          </a:p>
          <a:p>
            <a:pPr eaLnBrk="1" hangingPunct="1"/>
            <a:r>
              <a:rPr lang="en-US" altLang="en-US" dirty="0" smtClean="0"/>
              <a:t>To minimize waste in the unit operation, it is desirable for the volume of metal in the riser to be a minimum</a:t>
            </a:r>
          </a:p>
          <a:p>
            <a:pPr eaLnBrk="1" hangingPunct="1"/>
            <a:r>
              <a:rPr lang="en-US" altLang="en-US" dirty="0" smtClean="0"/>
              <a:t>Since the shape of the riser is normally designed to maximize the </a:t>
            </a:r>
            <a:r>
              <a:rPr lang="en-US" altLang="en-US" i="1" dirty="0" smtClean="0"/>
              <a:t>V</a:t>
            </a:r>
            <a:r>
              <a:rPr lang="en-US" altLang="en-US" dirty="0" smtClean="0"/>
              <a:t>/</a:t>
            </a:r>
            <a:r>
              <a:rPr lang="en-US" altLang="en-US" i="1" dirty="0" smtClean="0"/>
              <a:t>A</a:t>
            </a:r>
            <a:r>
              <a:rPr lang="en-US" altLang="en-US" dirty="0" smtClean="0"/>
              <a:t> ratio, this allows riser volume to be reduced to the minimum  possible value</a:t>
            </a:r>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2226" name="Title 1"/>
          <p:cNvSpPr>
            <a:spLocks noGrp="1"/>
          </p:cNvSpPr>
          <p:nvPr>
            <p:ph type="title"/>
          </p:nvPr>
        </p:nvSpPr>
        <p:spPr>
          <a:xfrm>
            <a:off x="2286000" y="609600"/>
            <a:ext cx="6172200" cy="838200"/>
          </a:xfrm>
        </p:spPr>
        <p:txBody>
          <a:bodyPr/>
          <a:lstStyle/>
          <a:p>
            <a:r>
              <a:rPr lang="en-US" altLang="en-US" smtClean="0"/>
              <a:t>Example 1 &amp; 2</a:t>
            </a:r>
          </a:p>
        </p:txBody>
      </p:sp>
      <p:sp>
        <p:nvSpPr>
          <p:cNvPr id="3" name="Content Placeholder 2"/>
          <p:cNvSpPr>
            <a:spLocks noGrp="1"/>
          </p:cNvSpPr>
          <p:nvPr>
            <p:ph idx="1"/>
          </p:nvPr>
        </p:nvSpPr>
        <p:spPr>
          <a:xfrm>
            <a:off x="304800" y="2133600"/>
            <a:ext cx="8610600" cy="4419600"/>
          </a:xfrm>
        </p:spPr>
        <p:txBody>
          <a:bodyPr/>
          <a:lstStyle/>
          <a:p>
            <a:pPr>
              <a:defRPr/>
            </a:pPr>
            <a:r>
              <a:rPr lang="en-US" sz="1600" b="1" dirty="0"/>
              <a:t>(A)</a:t>
            </a:r>
            <a:r>
              <a:rPr lang="en-US" sz="1600" dirty="0"/>
              <a:t> (SI units) The length of the </a:t>
            </a:r>
            <a:r>
              <a:rPr lang="en-US" sz="1600" dirty="0" err="1"/>
              <a:t>downsprue</a:t>
            </a:r>
            <a:r>
              <a:rPr lang="en-US" sz="1600" dirty="0"/>
              <a:t> leading into the runner of a mold = 200 mm. The cross‑sectional area at its base = 400 mm</a:t>
            </a:r>
            <a:r>
              <a:rPr lang="en-US" sz="1600" baseline="30000" dirty="0"/>
              <a:t>2</a:t>
            </a:r>
            <a:r>
              <a:rPr lang="en-US" sz="1600" dirty="0"/>
              <a:t>. Volume of the mold cavity = 0.0012 m</a:t>
            </a:r>
            <a:r>
              <a:rPr lang="en-US" sz="1600" baseline="30000" dirty="0"/>
              <a:t>3</a:t>
            </a:r>
            <a:r>
              <a:rPr lang="en-US" sz="1600" dirty="0"/>
              <a:t>. Determine (a) velocity of the molten metal flowing through the base of the </a:t>
            </a:r>
            <a:r>
              <a:rPr lang="en-US" sz="1600" dirty="0" err="1"/>
              <a:t>downsprue</a:t>
            </a:r>
            <a:r>
              <a:rPr lang="en-US" sz="1600" dirty="0"/>
              <a:t>, (b) volume rate of flow, and (c) time required to fill the mold cavity. </a:t>
            </a:r>
          </a:p>
          <a:p>
            <a:pPr>
              <a:defRPr/>
            </a:pPr>
            <a:r>
              <a:rPr lang="en-US" sz="1600" b="1" dirty="0"/>
              <a:t>Solution</a:t>
            </a:r>
            <a:r>
              <a:rPr lang="en-US" sz="1600" dirty="0"/>
              <a:t>: (a) Velocity </a:t>
            </a:r>
            <a:r>
              <a:rPr lang="en-US" sz="1600" i="1" dirty="0"/>
              <a:t>v</a:t>
            </a:r>
            <a:r>
              <a:rPr lang="en-US" sz="1600" dirty="0"/>
              <a:t> = (2 x 9810 x 200)</a:t>
            </a:r>
            <a:r>
              <a:rPr lang="en-US" sz="1600" baseline="30000" dirty="0"/>
              <a:t>0.5</a:t>
            </a:r>
            <a:r>
              <a:rPr lang="en-US" sz="1600" dirty="0"/>
              <a:t> = (3,924,000)</a:t>
            </a:r>
            <a:r>
              <a:rPr lang="en-US" sz="1600" baseline="30000" dirty="0"/>
              <a:t>0.5</a:t>
            </a:r>
            <a:r>
              <a:rPr lang="en-US" sz="1600" dirty="0"/>
              <a:t> = </a:t>
            </a:r>
            <a:r>
              <a:rPr lang="en-US" sz="1600" b="1" dirty="0"/>
              <a:t>1981 mm/s</a:t>
            </a:r>
            <a:endParaRPr lang="en-US" sz="1600" dirty="0"/>
          </a:p>
          <a:p>
            <a:pPr>
              <a:defRPr/>
            </a:pPr>
            <a:r>
              <a:rPr lang="en-US" sz="1600" dirty="0"/>
              <a:t>(b) Volume flow rate </a:t>
            </a:r>
            <a:r>
              <a:rPr lang="en-US" sz="1600" i="1" dirty="0"/>
              <a:t>Q</a:t>
            </a:r>
            <a:r>
              <a:rPr lang="en-US" sz="1600" dirty="0"/>
              <a:t> = </a:t>
            </a:r>
            <a:r>
              <a:rPr lang="en-US" sz="1600" i="1" dirty="0" err="1"/>
              <a:t>vA</a:t>
            </a:r>
            <a:r>
              <a:rPr lang="en-US" sz="1600" dirty="0"/>
              <a:t> = 1981 x 400 </a:t>
            </a:r>
            <a:r>
              <a:rPr lang="en-US" sz="1600" dirty="0" smtClean="0"/>
              <a:t>=</a:t>
            </a:r>
            <a:r>
              <a:rPr lang="en-US" sz="1600" b="1" dirty="0" smtClean="0"/>
              <a:t>792,400 mm</a:t>
            </a:r>
            <a:r>
              <a:rPr lang="en-US" sz="1600" b="1" baseline="30000" dirty="0" smtClean="0"/>
              <a:t>3</a:t>
            </a:r>
            <a:r>
              <a:rPr lang="en-US" sz="1600" b="1" dirty="0" smtClean="0"/>
              <a:t>/s</a:t>
            </a:r>
            <a:endParaRPr lang="en-US" sz="1600" dirty="0"/>
          </a:p>
          <a:p>
            <a:pPr>
              <a:defRPr/>
            </a:pPr>
            <a:r>
              <a:rPr lang="en-US" sz="1600" dirty="0"/>
              <a:t>(c) Time to fill cavity </a:t>
            </a:r>
            <a:r>
              <a:rPr lang="en-US" sz="1600" i="1" dirty="0"/>
              <a:t>T</a:t>
            </a:r>
            <a:r>
              <a:rPr lang="en-US" sz="1600" i="1" baseline="-25000" dirty="0"/>
              <a:t>MF</a:t>
            </a:r>
            <a:r>
              <a:rPr lang="en-US" sz="1600" dirty="0"/>
              <a:t> = </a:t>
            </a:r>
            <a:r>
              <a:rPr lang="en-US" sz="1600" i="1" dirty="0"/>
              <a:t>V</a:t>
            </a:r>
            <a:r>
              <a:rPr lang="en-US" sz="1600" dirty="0"/>
              <a:t>/</a:t>
            </a:r>
            <a:r>
              <a:rPr lang="en-US" sz="1600" i="1" dirty="0"/>
              <a:t>Q</a:t>
            </a:r>
            <a:r>
              <a:rPr lang="en-US" sz="1600" dirty="0"/>
              <a:t> = </a:t>
            </a:r>
            <a:r>
              <a:rPr lang="en-US" sz="1600" dirty="0" smtClean="0"/>
              <a:t>1,200,000/792,400 </a:t>
            </a:r>
            <a:r>
              <a:rPr lang="en-US" sz="1600" dirty="0"/>
              <a:t>= </a:t>
            </a:r>
            <a:r>
              <a:rPr lang="en-US" sz="1600" b="1" dirty="0" smtClean="0"/>
              <a:t>1.515 s</a:t>
            </a:r>
          </a:p>
          <a:p>
            <a:pPr marL="0" indent="0">
              <a:buFont typeface="Wingdings" pitchFamily="2" charset="2"/>
              <a:buNone/>
              <a:defRPr/>
            </a:pPr>
            <a:endParaRPr lang="en-US" sz="1600" dirty="0"/>
          </a:p>
          <a:p>
            <a:pPr>
              <a:defRPr/>
            </a:pPr>
            <a:r>
              <a:rPr lang="en-US" sz="1600" b="1" dirty="0"/>
              <a:t>(A)</a:t>
            </a:r>
            <a:r>
              <a:rPr lang="en-US" sz="1600" dirty="0"/>
              <a:t> (USCS units) The volume flow rate of molten metal into the </a:t>
            </a:r>
            <a:r>
              <a:rPr lang="en-US" sz="1600" dirty="0" err="1"/>
              <a:t>downsprue</a:t>
            </a:r>
            <a:r>
              <a:rPr lang="en-US" sz="1600" dirty="0"/>
              <a:t> from the pouring cup is 45 in</a:t>
            </a:r>
            <a:r>
              <a:rPr lang="en-US" sz="1600" baseline="30000" dirty="0"/>
              <a:t>3</a:t>
            </a:r>
            <a:r>
              <a:rPr lang="en-US" sz="1600" dirty="0"/>
              <a:t>/sec. At the top where the pouring cup leads into the </a:t>
            </a:r>
            <a:r>
              <a:rPr lang="en-US" sz="1600" dirty="0" err="1"/>
              <a:t>downsprue</a:t>
            </a:r>
            <a:r>
              <a:rPr lang="en-US" sz="1600" dirty="0"/>
              <a:t>, the cross‑sectional area = 1.0 in</a:t>
            </a:r>
            <a:r>
              <a:rPr lang="en-US" sz="1600" baseline="30000" dirty="0"/>
              <a:t>2</a:t>
            </a:r>
            <a:r>
              <a:rPr lang="en-US" sz="1600" dirty="0"/>
              <a:t>. Determine what the area should be at the bottom of the </a:t>
            </a:r>
            <a:r>
              <a:rPr lang="en-US" sz="1600" dirty="0" err="1"/>
              <a:t>sprue</a:t>
            </a:r>
            <a:r>
              <a:rPr lang="en-US" sz="1600" dirty="0"/>
              <a:t> if its length = 8.0 in. It is desired to maintain a constant flow rate, top and bottom, in order to avoid aspiration of the liquid metal. </a:t>
            </a:r>
          </a:p>
          <a:p>
            <a:pPr>
              <a:defRPr/>
            </a:pPr>
            <a:r>
              <a:rPr lang="en-US" sz="1600" b="1" dirty="0"/>
              <a:t>Solution</a:t>
            </a:r>
            <a:r>
              <a:rPr lang="en-US" sz="1600" dirty="0"/>
              <a:t>: Velocity at base </a:t>
            </a:r>
            <a:r>
              <a:rPr lang="en-US" sz="1600" i="1" dirty="0"/>
              <a:t>v</a:t>
            </a:r>
            <a:r>
              <a:rPr lang="en-US" sz="1600" dirty="0"/>
              <a:t> = (2</a:t>
            </a:r>
            <a:r>
              <a:rPr lang="en-US" sz="1600" i="1" dirty="0"/>
              <a:t>gh</a:t>
            </a:r>
            <a:r>
              <a:rPr lang="en-US" sz="1600" dirty="0"/>
              <a:t>)</a:t>
            </a:r>
            <a:r>
              <a:rPr lang="en-US" sz="1600" baseline="30000" dirty="0"/>
              <a:t>0.5</a:t>
            </a:r>
            <a:r>
              <a:rPr lang="en-US" sz="1600" dirty="0"/>
              <a:t> = (2 x 32.2 x 12 x 8)</a:t>
            </a:r>
            <a:r>
              <a:rPr lang="en-US" sz="1600" baseline="30000" dirty="0"/>
              <a:t>0.5</a:t>
            </a:r>
            <a:r>
              <a:rPr lang="en-US" sz="1600" dirty="0"/>
              <a:t> = 78.6 in/sec</a:t>
            </a:r>
          </a:p>
          <a:p>
            <a:pPr>
              <a:defRPr/>
            </a:pPr>
            <a:r>
              <a:rPr lang="en-US" sz="1600" dirty="0"/>
              <a:t>Assuming volumetric continuity, area at base </a:t>
            </a:r>
            <a:r>
              <a:rPr lang="en-US" sz="1600" i="1" dirty="0"/>
              <a:t>A</a:t>
            </a:r>
            <a:r>
              <a:rPr lang="en-US" sz="1600" dirty="0"/>
              <a:t> = (45 in/sec)/(78.6 in/sec) =</a:t>
            </a:r>
            <a:r>
              <a:rPr lang="en-US" sz="1600" b="1" dirty="0"/>
              <a:t> 0.573 in</a:t>
            </a:r>
            <a:r>
              <a:rPr lang="en-US" sz="1600" b="1" baseline="30000" dirty="0"/>
              <a:t>2</a:t>
            </a:r>
            <a:endParaRPr lang="en-US" sz="1600" dirty="0"/>
          </a:p>
          <a:p>
            <a:pPr marL="0" indent="0">
              <a:buFont typeface="Wingdings" pitchFamily="2" charset="2"/>
              <a:buNone/>
              <a:defRPr/>
            </a:pPr>
            <a:endParaRPr lang="en-US" dirty="0"/>
          </a:p>
        </p:txBody>
      </p:sp>
      <p:pic>
        <p:nvPicPr>
          <p:cNvPr id="5" name="Picture 4"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3250" name="Title 1"/>
          <p:cNvSpPr>
            <a:spLocks noGrp="1"/>
          </p:cNvSpPr>
          <p:nvPr>
            <p:ph type="title"/>
          </p:nvPr>
        </p:nvSpPr>
        <p:spPr>
          <a:xfrm>
            <a:off x="2286000" y="609600"/>
            <a:ext cx="6172200" cy="838200"/>
          </a:xfrm>
        </p:spPr>
        <p:txBody>
          <a:bodyPr/>
          <a:lstStyle/>
          <a:p>
            <a:r>
              <a:rPr lang="en-US" altLang="en-US" smtClean="0"/>
              <a:t>Example 3</a:t>
            </a:r>
          </a:p>
        </p:txBody>
      </p:sp>
      <p:sp>
        <p:nvSpPr>
          <p:cNvPr id="3" name="Content Placeholder 2"/>
          <p:cNvSpPr>
            <a:spLocks noGrp="1"/>
          </p:cNvSpPr>
          <p:nvPr>
            <p:ph idx="1"/>
          </p:nvPr>
        </p:nvSpPr>
        <p:spPr>
          <a:xfrm>
            <a:off x="304800" y="2133600"/>
            <a:ext cx="8610600" cy="4419600"/>
          </a:xfrm>
        </p:spPr>
        <p:txBody>
          <a:bodyPr/>
          <a:lstStyle/>
          <a:p>
            <a:pPr>
              <a:defRPr/>
            </a:pPr>
            <a:r>
              <a:rPr lang="en-US" sz="1800" b="1" dirty="0"/>
              <a:t>(A)</a:t>
            </a:r>
            <a:r>
              <a:rPr lang="en-US" sz="1800" dirty="0"/>
              <a:t> (SI units) Determine the shrink rule to be used by mold makers for die casting of zinc. Using the shrinkage value in Table 10.1, express your answer in terms of decimal mm of elongation per 300 mm of length compared to a standard 300-mm scale.</a:t>
            </a:r>
          </a:p>
          <a:p>
            <a:pPr>
              <a:defRPr/>
            </a:pPr>
            <a:r>
              <a:rPr lang="en-US" sz="1800" b="1" dirty="0"/>
              <a:t>Solution</a:t>
            </a:r>
            <a:r>
              <a:rPr lang="en-US" sz="1800" dirty="0"/>
              <a:t>: For zinc, shrinkage 2.6% from Table 10.1. </a:t>
            </a:r>
          </a:p>
          <a:p>
            <a:pPr>
              <a:defRPr/>
            </a:pPr>
            <a:r>
              <a:rPr lang="en-US" sz="1800" dirty="0"/>
              <a:t>Thus, linear contraction = 1.0 – 0.026 = 0.974.</a:t>
            </a:r>
          </a:p>
          <a:p>
            <a:pPr>
              <a:defRPr/>
            </a:pPr>
            <a:r>
              <a:rPr lang="en-US" sz="1800" dirty="0"/>
              <a:t>Shrink rule elongation = (0.974)</a:t>
            </a:r>
            <a:r>
              <a:rPr lang="en-US" sz="1800" baseline="30000" dirty="0"/>
              <a:t>-1</a:t>
            </a:r>
            <a:r>
              <a:rPr lang="en-US" sz="1800" dirty="0"/>
              <a:t> = 1.0267</a:t>
            </a:r>
          </a:p>
          <a:p>
            <a:pPr>
              <a:defRPr/>
            </a:pPr>
            <a:r>
              <a:rPr lang="en-US" sz="1800" dirty="0"/>
              <a:t>For a 300-mm rule, </a:t>
            </a:r>
            <a:r>
              <a:rPr lang="en-US" sz="1800" i="1" dirty="0"/>
              <a:t>L</a:t>
            </a:r>
            <a:r>
              <a:rPr lang="en-US" sz="1800" dirty="0"/>
              <a:t> = 1.0267(300) = 308.008 mm</a:t>
            </a:r>
          </a:p>
          <a:p>
            <a:pPr>
              <a:defRPr/>
            </a:pPr>
            <a:r>
              <a:rPr lang="en-US" sz="1800" dirty="0"/>
              <a:t>Elongation per 300 mm of length = </a:t>
            </a:r>
            <a:r>
              <a:rPr lang="en-US" sz="1800" b="1" dirty="0"/>
              <a:t>8.008 mm</a:t>
            </a:r>
            <a:endParaRPr lang="en-US" sz="1800" dirty="0"/>
          </a:p>
          <a:p>
            <a:pPr>
              <a:defRPr/>
            </a:pPr>
            <a:r>
              <a:rPr lang="en-US" sz="1600" dirty="0"/>
              <a:t>(SI units) In casting experiments performed using a certain alloy and type of sand mold, it took 170 sec for a cube‑shaped casting to solidify. The cube was 50 mm on a side. (a) Determine the value of the mold constant in </a:t>
            </a:r>
            <a:r>
              <a:rPr lang="en-US" sz="1600" dirty="0" err="1"/>
              <a:t>Chvorinov's</a:t>
            </a:r>
            <a:r>
              <a:rPr lang="en-US" sz="1600" dirty="0"/>
              <a:t> rule. (b) If the same alloy and mold type were used, find the total solidification time for a cylindrical casting in which the diameter = 50 mm and length = 50 mm. </a:t>
            </a:r>
          </a:p>
          <a:p>
            <a:pPr>
              <a:defRPr/>
            </a:pPr>
            <a:r>
              <a:rPr lang="en-US" sz="1600" b="1" dirty="0"/>
              <a:t>Solution</a:t>
            </a:r>
            <a:r>
              <a:rPr lang="en-US" sz="1600" dirty="0"/>
              <a:t>: (a) Volume </a:t>
            </a:r>
            <a:r>
              <a:rPr lang="en-US" sz="1600" i="1" dirty="0"/>
              <a:t>V</a:t>
            </a:r>
            <a:r>
              <a:rPr lang="en-US" sz="1600" dirty="0"/>
              <a:t> = (50)</a:t>
            </a:r>
            <a:r>
              <a:rPr lang="en-US" sz="1600" baseline="30000" dirty="0"/>
              <a:t>3</a:t>
            </a:r>
            <a:r>
              <a:rPr lang="en-US" sz="1600" dirty="0"/>
              <a:t> = 125,000 mm</a:t>
            </a:r>
            <a:r>
              <a:rPr lang="en-US" sz="1600" baseline="30000" dirty="0"/>
              <a:t>3</a:t>
            </a:r>
            <a:endParaRPr lang="en-US" sz="1600" dirty="0"/>
          </a:p>
          <a:p>
            <a:pPr>
              <a:defRPr/>
            </a:pPr>
            <a:r>
              <a:rPr lang="en-US" sz="1600" dirty="0"/>
              <a:t>Area </a:t>
            </a:r>
            <a:r>
              <a:rPr lang="en-US" sz="1600" i="1" dirty="0"/>
              <a:t>A</a:t>
            </a:r>
            <a:r>
              <a:rPr lang="en-US" sz="1600" dirty="0"/>
              <a:t> = 6 x (50)</a:t>
            </a:r>
            <a:r>
              <a:rPr lang="en-US" sz="1600" baseline="30000" dirty="0"/>
              <a:t>2</a:t>
            </a:r>
            <a:r>
              <a:rPr lang="en-US" sz="1600" dirty="0"/>
              <a:t> = 15,000 mm</a:t>
            </a:r>
            <a:r>
              <a:rPr lang="en-US" sz="1600" baseline="30000" dirty="0"/>
              <a:t>2</a:t>
            </a:r>
            <a:endParaRPr lang="en-US" sz="1600" dirty="0"/>
          </a:p>
          <a:p>
            <a:pPr>
              <a:defRPr/>
            </a:pPr>
            <a:r>
              <a:rPr lang="en-US" sz="1600" dirty="0"/>
              <a:t>(</a:t>
            </a:r>
            <a:r>
              <a:rPr lang="en-US" sz="1600" i="1" dirty="0"/>
              <a:t>V/A</a:t>
            </a:r>
            <a:r>
              <a:rPr lang="en-US" sz="1600" dirty="0"/>
              <a:t>) = 125,000/15,000 = 8.333 mm</a:t>
            </a:r>
          </a:p>
          <a:p>
            <a:pPr>
              <a:defRPr/>
            </a:pPr>
            <a:r>
              <a:rPr lang="en-US" sz="1600" i="1" dirty="0"/>
              <a:t>C</a:t>
            </a:r>
            <a:r>
              <a:rPr lang="en-US" sz="1600" i="1" baseline="-25000" dirty="0"/>
              <a:t>m</a:t>
            </a:r>
            <a:r>
              <a:rPr lang="en-US" sz="1600" dirty="0"/>
              <a:t> = </a:t>
            </a:r>
            <a:r>
              <a:rPr lang="en-US" sz="1600" i="1" dirty="0"/>
              <a:t>T</a:t>
            </a:r>
            <a:r>
              <a:rPr lang="en-US" sz="1600" i="1" baseline="-25000" dirty="0"/>
              <a:t>TS</a:t>
            </a:r>
            <a:r>
              <a:rPr lang="en-US" sz="1600" dirty="0"/>
              <a:t> /(</a:t>
            </a:r>
            <a:r>
              <a:rPr lang="en-US" sz="1600" i="1" dirty="0"/>
              <a:t>V</a:t>
            </a:r>
            <a:r>
              <a:rPr lang="en-US" sz="1600" dirty="0"/>
              <a:t>/</a:t>
            </a:r>
            <a:r>
              <a:rPr lang="en-US" sz="1600" i="1" dirty="0"/>
              <a:t>A</a:t>
            </a:r>
            <a:r>
              <a:rPr lang="en-US" sz="1600" dirty="0"/>
              <a:t>)</a:t>
            </a:r>
            <a:r>
              <a:rPr lang="en-US" sz="1600" baseline="30000" dirty="0"/>
              <a:t>2</a:t>
            </a:r>
            <a:r>
              <a:rPr lang="en-US" sz="1600" dirty="0"/>
              <a:t> = 170/(8.333)</a:t>
            </a:r>
            <a:r>
              <a:rPr lang="en-US" sz="1600" baseline="30000" dirty="0"/>
              <a:t>2</a:t>
            </a:r>
            <a:r>
              <a:rPr lang="en-US" sz="1600" dirty="0"/>
              <a:t> =</a:t>
            </a:r>
            <a:r>
              <a:rPr lang="en-US" sz="1600" b="1" dirty="0"/>
              <a:t> 2.448 s/mm</a:t>
            </a:r>
            <a:r>
              <a:rPr lang="en-US" sz="1600" b="1" baseline="30000" dirty="0"/>
              <a:t>2</a:t>
            </a:r>
            <a:endParaRPr lang="en-US" sz="1600" dirty="0"/>
          </a:p>
          <a:p>
            <a:pPr>
              <a:defRPr/>
            </a:pPr>
            <a:r>
              <a:rPr lang="en-US" sz="1600" dirty="0"/>
              <a:t>(b) Cylindrical casting with </a:t>
            </a:r>
            <a:r>
              <a:rPr lang="en-US" sz="1600" i="1" dirty="0"/>
              <a:t>D</a:t>
            </a:r>
            <a:r>
              <a:rPr lang="en-US" sz="1600" dirty="0"/>
              <a:t> = 50 mm and </a:t>
            </a:r>
            <a:r>
              <a:rPr lang="en-US" sz="1600" i="1" dirty="0"/>
              <a:t>L</a:t>
            </a:r>
            <a:r>
              <a:rPr lang="en-US" sz="1600" dirty="0"/>
              <a:t> = 50 mm.</a:t>
            </a:r>
          </a:p>
          <a:p>
            <a:pPr>
              <a:defRPr/>
            </a:pPr>
            <a:r>
              <a:rPr lang="en-US" sz="1600" dirty="0"/>
              <a:t>Volume </a:t>
            </a:r>
            <a:r>
              <a:rPr lang="en-US" sz="1600" i="1" dirty="0"/>
              <a:t>V</a:t>
            </a:r>
            <a:r>
              <a:rPr lang="en-US" sz="1600" dirty="0"/>
              <a:t> = </a:t>
            </a:r>
            <a:r>
              <a:rPr lang="en-US" sz="1600" i="1" dirty="0">
                <a:sym typeface="Symbol"/>
              </a:rPr>
              <a:t></a:t>
            </a:r>
            <a:r>
              <a:rPr lang="en-US" sz="1600" i="1" dirty="0"/>
              <a:t>D</a:t>
            </a:r>
            <a:r>
              <a:rPr lang="en-US" sz="1600" baseline="30000" dirty="0"/>
              <a:t>2</a:t>
            </a:r>
            <a:r>
              <a:rPr lang="en-US" sz="1600" i="1" dirty="0"/>
              <a:t>L</a:t>
            </a:r>
            <a:r>
              <a:rPr lang="en-US" sz="1600" dirty="0"/>
              <a:t>/4 = </a:t>
            </a:r>
            <a:r>
              <a:rPr lang="en-US" sz="1600" i="1" dirty="0">
                <a:sym typeface="Symbol"/>
              </a:rPr>
              <a:t></a:t>
            </a:r>
            <a:r>
              <a:rPr lang="en-US" sz="1600" dirty="0"/>
              <a:t>(50)</a:t>
            </a:r>
            <a:r>
              <a:rPr lang="en-US" sz="1600" baseline="30000" dirty="0"/>
              <a:t>2</a:t>
            </a:r>
            <a:r>
              <a:rPr lang="en-US" sz="1600" dirty="0"/>
              <a:t>(50)/4 = 98,175 mm</a:t>
            </a:r>
            <a:r>
              <a:rPr lang="en-US" sz="1600" baseline="30000" dirty="0"/>
              <a:t>3</a:t>
            </a:r>
            <a:endParaRPr lang="en-US" sz="1600" dirty="0"/>
          </a:p>
          <a:p>
            <a:pPr>
              <a:defRPr/>
            </a:pPr>
            <a:r>
              <a:rPr lang="en-US" sz="1600" dirty="0"/>
              <a:t>Area </a:t>
            </a:r>
            <a:r>
              <a:rPr lang="en-US" sz="1600" i="1" dirty="0"/>
              <a:t>A</a:t>
            </a:r>
            <a:r>
              <a:rPr lang="en-US" sz="1600" dirty="0"/>
              <a:t> = 2</a:t>
            </a:r>
            <a:r>
              <a:rPr lang="en-US" sz="1600" i="1" dirty="0">
                <a:sym typeface="Symbol"/>
              </a:rPr>
              <a:t></a:t>
            </a:r>
            <a:r>
              <a:rPr lang="en-US" sz="1600" i="1" dirty="0"/>
              <a:t>D</a:t>
            </a:r>
            <a:r>
              <a:rPr lang="en-US" sz="1600" baseline="30000" dirty="0"/>
              <a:t>2</a:t>
            </a:r>
            <a:r>
              <a:rPr lang="en-US" sz="1600" dirty="0"/>
              <a:t>/4 + </a:t>
            </a:r>
            <a:r>
              <a:rPr lang="en-US" sz="1600" i="1" dirty="0">
                <a:sym typeface="Symbol"/>
              </a:rPr>
              <a:t></a:t>
            </a:r>
            <a:r>
              <a:rPr lang="en-US" sz="1600" i="1" dirty="0"/>
              <a:t>DL</a:t>
            </a:r>
            <a:r>
              <a:rPr lang="en-US" sz="1600" dirty="0"/>
              <a:t> = </a:t>
            </a:r>
            <a:r>
              <a:rPr lang="en-US" sz="1600" i="1" dirty="0">
                <a:sym typeface="Symbol"/>
              </a:rPr>
              <a:t></a:t>
            </a:r>
            <a:r>
              <a:rPr lang="en-US" sz="1600" dirty="0"/>
              <a:t>(50)</a:t>
            </a:r>
            <a:r>
              <a:rPr lang="en-US" sz="1600" baseline="30000" dirty="0"/>
              <a:t>2</a:t>
            </a:r>
            <a:r>
              <a:rPr lang="en-US" sz="1600" dirty="0"/>
              <a:t>/2 + </a:t>
            </a:r>
            <a:r>
              <a:rPr lang="en-US" sz="1600" i="1" dirty="0">
                <a:sym typeface="Symbol"/>
              </a:rPr>
              <a:t></a:t>
            </a:r>
            <a:r>
              <a:rPr lang="en-US" sz="1600" dirty="0"/>
              <a:t>(50)(50) = 11,781 mm</a:t>
            </a:r>
            <a:r>
              <a:rPr lang="en-US" sz="1600" baseline="30000" dirty="0"/>
              <a:t>2</a:t>
            </a:r>
            <a:endParaRPr lang="en-US" sz="1600" dirty="0"/>
          </a:p>
          <a:p>
            <a:pPr>
              <a:defRPr/>
            </a:pPr>
            <a:r>
              <a:rPr lang="en-US" sz="1600" i="1" dirty="0"/>
              <a:t>V/A</a:t>
            </a:r>
            <a:r>
              <a:rPr lang="en-US" sz="1600" dirty="0"/>
              <a:t> = 98,175 /11,781 = 8.333</a:t>
            </a:r>
          </a:p>
          <a:p>
            <a:pPr>
              <a:defRPr/>
            </a:pPr>
            <a:r>
              <a:rPr lang="en-US" sz="1600" i="1" dirty="0"/>
              <a:t>T</a:t>
            </a:r>
            <a:r>
              <a:rPr lang="en-US" sz="1600" i="1" baseline="-25000" dirty="0"/>
              <a:t>TS</a:t>
            </a:r>
            <a:r>
              <a:rPr lang="en-US" sz="1600" dirty="0"/>
              <a:t> = 2.232 (8.333)</a:t>
            </a:r>
            <a:r>
              <a:rPr lang="en-US" sz="1600" baseline="30000" dirty="0"/>
              <a:t>2</a:t>
            </a:r>
            <a:r>
              <a:rPr lang="en-US" sz="1600" dirty="0"/>
              <a:t> =</a:t>
            </a:r>
            <a:r>
              <a:rPr lang="en-US" sz="1600" b="1" dirty="0"/>
              <a:t> 170 s = 2.833 min</a:t>
            </a:r>
            <a:endParaRPr lang="en-US" sz="1600" dirty="0"/>
          </a:p>
          <a:p>
            <a:pPr marL="0" indent="0">
              <a:buFont typeface="Wingdings" pitchFamily="2" charset="2"/>
              <a:buNone/>
              <a:defRPr/>
            </a:pPr>
            <a:endParaRPr lang="en-US" dirty="0"/>
          </a:p>
        </p:txBody>
      </p:sp>
      <p:pic>
        <p:nvPicPr>
          <p:cNvPr id="5" name="Picture 4"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4274" name="Title 1"/>
          <p:cNvSpPr>
            <a:spLocks noGrp="1"/>
          </p:cNvSpPr>
          <p:nvPr>
            <p:ph type="title"/>
          </p:nvPr>
        </p:nvSpPr>
        <p:spPr>
          <a:xfrm>
            <a:off x="2286000" y="609600"/>
            <a:ext cx="6172200" cy="838200"/>
          </a:xfrm>
        </p:spPr>
        <p:txBody>
          <a:bodyPr/>
          <a:lstStyle/>
          <a:p>
            <a:r>
              <a:rPr lang="en-US" altLang="en-US" smtClean="0"/>
              <a:t>Example 4</a:t>
            </a:r>
            <a:br>
              <a:rPr lang="en-US" altLang="en-US" smtClean="0"/>
            </a:br>
            <a:endParaRPr lang="en-US" altLang="en-US" smtClean="0"/>
          </a:p>
        </p:txBody>
      </p:sp>
      <p:sp>
        <p:nvSpPr>
          <p:cNvPr id="3" name="Content Placeholder 2"/>
          <p:cNvSpPr>
            <a:spLocks noGrp="1"/>
          </p:cNvSpPr>
          <p:nvPr>
            <p:ph idx="1"/>
          </p:nvPr>
        </p:nvSpPr>
        <p:spPr>
          <a:xfrm>
            <a:off x="304800" y="2133600"/>
            <a:ext cx="8610600" cy="4419600"/>
          </a:xfrm>
        </p:spPr>
        <p:txBody>
          <a:bodyPr/>
          <a:lstStyle/>
          <a:p>
            <a:pPr>
              <a:defRPr/>
            </a:pPr>
            <a:r>
              <a:rPr lang="en-US" sz="1600" dirty="0" smtClean="0"/>
              <a:t>(</a:t>
            </a:r>
            <a:r>
              <a:rPr lang="en-US" sz="1600" dirty="0"/>
              <a:t>SI units) In casting experiments performed using a certain alloy and type of sand mold, it took 170 sec for a cube‑shaped casting to solidify. The cube was 50 mm on a side. (a) Determine the value of the mold constant in </a:t>
            </a:r>
            <a:r>
              <a:rPr lang="en-US" sz="1600" dirty="0" err="1"/>
              <a:t>Chvorinov's</a:t>
            </a:r>
            <a:r>
              <a:rPr lang="en-US" sz="1600" dirty="0"/>
              <a:t> rule. (b) If the same alloy and mold type were used, find the total solidification time for a cylindrical casting in which the diameter = 50 mm and length = 50 mm. </a:t>
            </a:r>
          </a:p>
          <a:p>
            <a:pPr>
              <a:defRPr/>
            </a:pPr>
            <a:r>
              <a:rPr lang="en-US" sz="1600" b="1" dirty="0"/>
              <a:t>Solution</a:t>
            </a:r>
            <a:r>
              <a:rPr lang="en-US" sz="1600" dirty="0"/>
              <a:t>: (a) Volume </a:t>
            </a:r>
            <a:r>
              <a:rPr lang="en-US" sz="1600" i="1" dirty="0"/>
              <a:t>V</a:t>
            </a:r>
            <a:r>
              <a:rPr lang="en-US" sz="1600" dirty="0"/>
              <a:t> = (50)</a:t>
            </a:r>
            <a:r>
              <a:rPr lang="en-US" sz="1600" baseline="30000" dirty="0"/>
              <a:t>3</a:t>
            </a:r>
            <a:r>
              <a:rPr lang="en-US" sz="1600" dirty="0"/>
              <a:t> = 125,000 mm</a:t>
            </a:r>
            <a:r>
              <a:rPr lang="en-US" sz="1600" baseline="30000" dirty="0"/>
              <a:t>3</a:t>
            </a:r>
            <a:endParaRPr lang="en-US" sz="1600" dirty="0"/>
          </a:p>
          <a:p>
            <a:pPr>
              <a:defRPr/>
            </a:pPr>
            <a:r>
              <a:rPr lang="en-US" sz="1600" dirty="0"/>
              <a:t>Area </a:t>
            </a:r>
            <a:r>
              <a:rPr lang="en-US" sz="1600" i="1" dirty="0"/>
              <a:t>A</a:t>
            </a:r>
            <a:r>
              <a:rPr lang="en-US" sz="1600" dirty="0"/>
              <a:t> = 6 x (50)</a:t>
            </a:r>
            <a:r>
              <a:rPr lang="en-US" sz="1600" baseline="30000" dirty="0"/>
              <a:t>2</a:t>
            </a:r>
            <a:r>
              <a:rPr lang="en-US" sz="1600" dirty="0"/>
              <a:t> = 15,000 mm</a:t>
            </a:r>
            <a:r>
              <a:rPr lang="en-US" sz="1600" baseline="30000" dirty="0"/>
              <a:t>2</a:t>
            </a:r>
            <a:endParaRPr lang="en-US" sz="1600" dirty="0"/>
          </a:p>
          <a:p>
            <a:pPr>
              <a:defRPr/>
            </a:pPr>
            <a:r>
              <a:rPr lang="en-US" sz="1600" dirty="0"/>
              <a:t>(</a:t>
            </a:r>
            <a:r>
              <a:rPr lang="en-US" sz="1600" i="1" dirty="0"/>
              <a:t>V/A</a:t>
            </a:r>
            <a:r>
              <a:rPr lang="en-US" sz="1600" dirty="0"/>
              <a:t>) = 125,000/15,000 = 8.333 mm</a:t>
            </a:r>
          </a:p>
          <a:p>
            <a:pPr>
              <a:defRPr/>
            </a:pPr>
            <a:r>
              <a:rPr lang="en-US" sz="1600" i="1" dirty="0"/>
              <a:t>C</a:t>
            </a:r>
            <a:r>
              <a:rPr lang="en-US" sz="1600" i="1" baseline="-25000" dirty="0"/>
              <a:t>m</a:t>
            </a:r>
            <a:r>
              <a:rPr lang="en-US" sz="1600" dirty="0"/>
              <a:t> = </a:t>
            </a:r>
            <a:r>
              <a:rPr lang="en-US" sz="1600" i="1" dirty="0"/>
              <a:t>T</a:t>
            </a:r>
            <a:r>
              <a:rPr lang="en-US" sz="1600" i="1" baseline="-25000" dirty="0"/>
              <a:t>TS</a:t>
            </a:r>
            <a:r>
              <a:rPr lang="en-US" sz="1600" dirty="0"/>
              <a:t> /(</a:t>
            </a:r>
            <a:r>
              <a:rPr lang="en-US" sz="1600" i="1" dirty="0"/>
              <a:t>V</a:t>
            </a:r>
            <a:r>
              <a:rPr lang="en-US" sz="1600" dirty="0"/>
              <a:t>/</a:t>
            </a:r>
            <a:r>
              <a:rPr lang="en-US" sz="1600" i="1" dirty="0"/>
              <a:t>A</a:t>
            </a:r>
            <a:r>
              <a:rPr lang="en-US" sz="1600" dirty="0"/>
              <a:t>)</a:t>
            </a:r>
            <a:r>
              <a:rPr lang="en-US" sz="1600" baseline="30000" dirty="0"/>
              <a:t>2</a:t>
            </a:r>
            <a:r>
              <a:rPr lang="en-US" sz="1600" dirty="0"/>
              <a:t> = 170/(8.333)</a:t>
            </a:r>
            <a:r>
              <a:rPr lang="en-US" sz="1600" baseline="30000" dirty="0"/>
              <a:t>2</a:t>
            </a:r>
            <a:r>
              <a:rPr lang="en-US" sz="1600" dirty="0"/>
              <a:t> =</a:t>
            </a:r>
            <a:r>
              <a:rPr lang="en-US" sz="1600" b="1" dirty="0"/>
              <a:t> 2.448 s/mm</a:t>
            </a:r>
            <a:r>
              <a:rPr lang="en-US" sz="1600" b="1" baseline="30000" dirty="0"/>
              <a:t>2</a:t>
            </a:r>
            <a:endParaRPr lang="en-US" sz="1600" dirty="0"/>
          </a:p>
          <a:p>
            <a:pPr>
              <a:defRPr/>
            </a:pPr>
            <a:r>
              <a:rPr lang="en-US" sz="1600" dirty="0"/>
              <a:t>(b) Cylindrical casting with </a:t>
            </a:r>
            <a:r>
              <a:rPr lang="en-US" sz="1600" i="1" dirty="0"/>
              <a:t>D</a:t>
            </a:r>
            <a:r>
              <a:rPr lang="en-US" sz="1600" dirty="0"/>
              <a:t> = 50 mm and </a:t>
            </a:r>
            <a:r>
              <a:rPr lang="en-US" sz="1600" i="1" dirty="0"/>
              <a:t>L</a:t>
            </a:r>
            <a:r>
              <a:rPr lang="en-US" sz="1600" dirty="0"/>
              <a:t> = 50 mm.</a:t>
            </a:r>
          </a:p>
          <a:p>
            <a:pPr>
              <a:defRPr/>
            </a:pPr>
            <a:r>
              <a:rPr lang="en-US" sz="1600" dirty="0"/>
              <a:t>Volume </a:t>
            </a:r>
            <a:r>
              <a:rPr lang="en-US" sz="1600" i="1" dirty="0"/>
              <a:t>V</a:t>
            </a:r>
            <a:r>
              <a:rPr lang="en-US" sz="1600" dirty="0"/>
              <a:t> = </a:t>
            </a:r>
            <a:r>
              <a:rPr lang="en-US" sz="1600" i="1" dirty="0">
                <a:sym typeface="Symbol"/>
              </a:rPr>
              <a:t></a:t>
            </a:r>
            <a:r>
              <a:rPr lang="en-US" sz="1600" i="1" dirty="0"/>
              <a:t>D</a:t>
            </a:r>
            <a:r>
              <a:rPr lang="en-US" sz="1600" baseline="30000" dirty="0"/>
              <a:t>2</a:t>
            </a:r>
            <a:r>
              <a:rPr lang="en-US" sz="1600" i="1" dirty="0"/>
              <a:t>L</a:t>
            </a:r>
            <a:r>
              <a:rPr lang="en-US" sz="1600" dirty="0"/>
              <a:t>/4 = </a:t>
            </a:r>
            <a:r>
              <a:rPr lang="en-US" sz="1600" i="1" dirty="0">
                <a:sym typeface="Symbol"/>
              </a:rPr>
              <a:t></a:t>
            </a:r>
            <a:r>
              <a:rPr lang="en-US" sz="1600" dirty="0"/>
              <a:t>(50)</a:t>
            </a:r>
            <a:r>
              <a:rPr lang="en-US" sz="1600" baseline="30000" dirty="0"/>
              <a:t>2</a:t>
            </a:r>
            <a:r>
              <a:rPr lang="en-US" sz="1600" dirty="0"/>
              <a:t>(50)/4 = 98,175 mm</a:t>
            </a:r>
            <a:r>
              <a:rPr lang="en-US" sz="1600" baseline="30000" dirty="0"/>
              <a:t>3</a:t>
            </a:r>
            <a:endParaRPr lang="en-US" sz="1600" dirty="0"/>
          </a:p>
          <a:p>
            <a:pPr>
              <a:defRPr/>
            </a:pPr>
            <a:r>
              <a:rPr lang="en-US" sz="1600" dirty="0"/>
              <a:t>Area </a:t>
            </a:r>
            <a:r>
              <a:rPr lang="en-US" sz="1600" i="1" dirty="0"/>
              <a:t>A</a:t>
            </a:r>
            <a:r>
              <a:rPr lang="en-US" sz="1600" dirty="0"/>
              <a:t> = 2</a:t>
            </a:r>
            <a:r>
              <a:rPr lang="en-US" sz="1600" i="1" dirty="0">
                <a:sym typeface="Symbol"/>
              </a:rPr>
              <a:t></a:t>
            </a:r>
            <a:r>
              <a:rPr lang="en-US" sz="1600" i="1" dirty="0"/>
              <a:t>D</a:t>
            </a:r>
            <a:r>
              <a:rPr lang="en-US" sz="1600" baseline="30000" dirty="0"/>
              <a:t>2</a:t>
            </a:r>
            <a:r>
              <a:rPr lang="en-US" sz="1600" dirty="0"/>
              <a:t>/4 + </a:t>
            </a:r>
            <a:r>
              <a:rPr lang="en-US" sz="1600" i="1" dirty="0">
                <a:sym typeface="Symbol"/>
              </a:rPr>
              <a:t></a:t>
            </a:r>
            <a:r>
              <a:rPr lang="en-US" sz="1600" i="1" dirty="0"/>
              <a:t>DL</a:t>
            </a:r>
            <a:r>
              <a:rPr lang="en-US" sz="1600" dirty="0"/>
              <a:t> = </a:t>
            </a:r>
            <a:r>
              <a:rPr lang="en-US" sz="1600" i="1" dirty="0">
                <a:sym typeface="Symbol"/>
              </a:rPr>
              <a:t></a:t>
            </a:r>
            <a:r>
              <a:rPr lang="en-US" sz="1600" dirty="0"/>
              <a:t>(50)</a:t>
            </a:r>
            <a:r>
              <a:rPr lang="en-US" sz="1600" baseline="30000" dirty="0"/>
              <a:t>2</a:t>
            </a:r>
            <a:r>
              <a:rPr lang="en-US" sz="1600" dirty="0"/>
              <a:t>/2 + </a:t>
            </a:r>
            <a:r>
              <a:rPr lang="en-US" sz="1600" i="1" dirty="0">
                <a:sym typeface="Symbol"/>
              </a:rPr>
              <a:t></a:t>
            </a:r>
            <a:r>
              <a:rPr lang="en-US" sz="1600" dirty="0"/>
              <a:t>(50)(50) = 11,781 mm</a:t>
            </a:r>
            <a:r>
              <a:rPr lang="en-US" sz="1600" baseline="30000" dirty="0"/>
              <a:t>2</a:t>
            </a:r>
            <a:endParaRPr lang="en-US" sz="1600" dirty="0"/>
          </a:p>
          <a:p>
            <a:pPr>
              <a:defRPr/>
            </a:pPr>
            <a:r>
              <a:rPr lang="en-US" sz="1600" i="1" dirty="0"/>
              <a:t>V/A</a:t>
            </a:r>
            <a:r>
              <a:rPr lang="en-US" sz="1600" dirty="0"/>
              <a:t> = 98,175 /11,781 = 8.333</a:t>
            </a:r>
          </a:p>
          <a:p>
            <a:pPr>
              <a:defRPr/>
            </a:pPr>
            <a:r>
              <a:rPr lang="en-US" sz="1600" i="1" dirty="0"/>
              <a:t>T</a:t>
            </a:r>
            <a:r>
              <a:rPr lang="en-US" sz="1600" i="1" baseline="-25000" dirty="0"/>
              <a:t>TS</a:t>
            </a:r>
            <a:r>
              <a:rPr lang="en-US" sz="1600" dirty="0"/>
              <a:t> = 2.232 (8.333)</a:t>
            </a:r>
            <a:r>
              <a:rPr lang="en-US" sz="1600" baseline="30000" dirty="0"/>
              <a:t>2</a:t>
            </a:r>
            <a:r>
              <a:rPr lang="en-US" sz="1600" dirty="0"/>
              <a:t> =</a:t>
            </a:r>
            <a:r>
              <a:rPr lang="en-US" sz="1600" b="1" dirty="0"/>
              <a:t> 170 s = 2.833 min</a:t>
            </a:r>
            <a:endParaRPr lang="en-US" sz="1600" dirty="0"/>
          </a:p>
          <a:p>
            <a:pPr marL="0" indent="0">
              <a:buFont typeface="Wingdings" pitchFamily="2" charset="2"/>
              <a:buNone/>
              <a:defRPr/>
            </a:pPr>
            <a:endParaRPr lang="en-US" dirty="0"/>
          </a:p>
        </p:txBody>
      </p:sp>
      <p:pic>
        <p:nvPicPr>
          <p:cNvPr id="5" name="Picture 4"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5298" name="Title 1"/>
          <p:cNvSpPr>
            <a:spLocks noGrp="1"/>
          </p:cNvSpPr>
          <p:nvPr>
            <p:ph type="title"/>
          </p:nvPr>
        </p:nvSpPr>
        <p:spPr>
          <a:xfrm>
            <a:off x="2286000" y="609600"/>
            <a:ext cx="6172200" cy="838200"/>
          </a:xfrm>
        </p:spPr>
        <p:txBody>
          <a:bodyPr/>
          <a:lstStyle/>
          <a:p>
            <a:r>
              <a:rPr lang="en-US" altLang="en-US" dirty="0" smtClean="0"/>
              <a:t>Example 5</a:t>
            </a:r>
            <a:br>
              <a:rPr lang="en-US" altLang="en-US" dirty="0" smtClean="0"/>
            </a:br>
            <a:endParaRPr lang="en-US" altLang="en-US" dirty="0" smtClean="0"/>
          </a:p>
        </p:txBody>
      </p:sp>
      <p:sp>
        <p:nvSpPr>
          <p:cNvPr id="3" name="Content Placeholder 2"/>
          <p:cNvSpPr>
            <a:spLocks noGrp="1"/>
          </p:cNvSpPr>
          <p:nvPr>
            <p:ph idx="1"/>
          </p:nvPr>
        </p:nvSpPr>
        <p:spPr>
          <a:xfrm>
            <a:off x="304800" y="2133600"/>
            <a:ext cx="8610600" cy="4419600"/>
          </a:xfrm>
        </p:spPr>
        <p:txBody>
          <a:bodyPr/>
          <a:lstStyle/>
          <a:p>
            <a:pPr>
              <a:defRPr/>
            </a:pPr>
            <a:r>
              <a:rPr lang="en-US" sz="1600" dirty="0" smtClean="0"/>
              <a:t>(</a:t>
            </a:r>
            <a:r>
              <a:rPr lang="en-US" sz="1600" dirty="0"/>
              <a:t>SI units) In casting experiments performed using a certain alloy and type of sand mold, it took 170 sec for a cube‑shaped casting to solidify. The cube was 50 mm on a side. (a) Determine the value of the mold constant in </a:t>
            </a:r>
            <a:r>
              <a:rPr lang="en-US" sz="1600" dirty="0" err="1"/>
              <a:t>Chvorinov's</a:t>
            </a:r>
            <a:r>
              <a:rPr lang="en-US" sz="1600" dirty="0"/>
              <a:t> rule. (b) If the same alloy and mold type were used, find the total solidification time for a cylindrical casting in which the diameter = 50 mm and length = 50 mm. </a:t>
            </a:r>
          </a:p>
          <a:p>
            <a:pPr>
              <a:defRPr/>
            </a:pPr>
            <a:r>
              <a:rPr lang="en-US" sz="1600" b="1" dirty="0"/>
              <a:t>Solution</a:t>
            </a:r>
            <a:r>
              <a:rPr lang="en-US" sz="1600" dirty="0"/>
              <a:t>: (a) Volume </a:t>
            </a:r>
            <a:r>
              <a:rPr lang="en-US" sz="1600" i="1" dirty="0"/>
              <a:t>V</a:t>
            </a:r>
            <a:r>
              <a:rPr lang="en-US" sz="1600" dirty="0"/>
              <a:t> = (50)</a:t>
            </a:r>
            <a:r>
              <a:rPr lang="en-US" sz="1600" baseline="30000" dirty="0"/>
              <a:t>3</a:t>
            </a:r>
            <a:r>
              <a:rPr lang="en-US" sz="1600" dirty="0"/>
              <a:t> = 125,000 mm</a:t>
            </a:r>
            <a:r>
              <a:rPr lang="en-US" sz="1600" baseline="30000" dirty="0"/>
              <a:t>3</a:t>
            </a:r>
            <a:endParaRPr lang="en-US" sz="1600" dirty="0"/>
          </a:p>
          <a:p>
            <a:pPr>
              <a:defRPr/>
            </a:pPr>
            <a:r>
              <a:rPr lang="en-US" sz="1600" dirty="0"/>
              <a:t>Area </a:t>
            </a:r>
            <a:r>
              <a:rPr lang="en-US" sz="1600" i="1" dirty="0"/>
              <a:t>A</a:t>
            </a:r>
            <a:r>
              <a:rPr lang="en-US" sz="1600" dirty="0"/>
              <a:t> = 6 x (50)</a:t>
            </a:r>
            <a:r>
              <a:rPr lang="en-US" sz="1600" baseline="30000" dirty="0"/>
              <a:t>2</a:t>
            </a:r>
            <a:r>
              <a:rPr lang="en-US" sz="1600" dirty="0"/>
              <a:t> = 15,000 mm</a:t>
            </a:r>
            <a:r>
              <a:rPr lang="en-US" sz="1600" baseline="30000" dirty="0"/>
              <a:t>2</a:t>
            </a:r>
            <a:endParaRPr lang="en-US" sz="1600" dirty="0"/>
          </a:p>
          <a:p>
            <a:pPr>
              <a:defRPr/>
            </a:pPr>
            <a:r>
              <a:rPr lang="en-US" sz="1600" dirty="0"/>
              <a:t>(</a:t>
            </a:r>
            <a:r>
              <a:rPr lang="en-US" sz="1600" i="1" dirty="0"/>
              <a:t>V/A</a:t>
            </a:r>
            <a:r>
              <a:rPr lang="en-US" sz="1600" dirty="0"/>
              <a:t>) = 125,000/15,000 = 8.333 mm</a:t>
            </a:r>
          </a:p>
          <a:p>
            <a:pPr>
              <a:defRPr/>
            </a:pPr>
            <a:r>
              <a:rPr lang="en-US" sz="1600" i="1" dirty="0"/>
              <a:t>C</a:t>
            </a:r>
            <a:r>
              <a:rPr lang="en-US" sz="1600" i="1" baseline="-25000" dirty="0"/>
              <a:t>m</a:t>
            </a:r>
            <a:r>
              <a:rPr lang="en-US" sz="1600" dirty="0"/>
              <a:t> = </a:t>
            </a:r>
            <a:r>
              <a:rPr lang="en-US" sz="1600" i="1" dirty="0"/>
              <a:t>T</a:t>
            </a:r>
            <a:r>
              <a:rPr lang="en-US" sz="1600" i="1" baseline="-25000" dirty="0"/>
              <a:t>TS</a:t>
            </a:r>
            <a:r>
              <a:rPr lang="en-US" sz="1600" dirty="0"/>
              <a:t> /(</a:t>
            </a:r>
            <a:r>
              <a:rPr lang="en-US" sz="1600" i="1" dirty="0"/>
              <a:t>V</a:t>
            </a:r>
            <a:r>
              <a:rPr lang="en-US" sz="1600" dirty="0"/>
              <a:t>/</a:t>
            </a:r>
            <a:r>
              <a:rPr lang="en-US" sz="1600" i="1" dirty="0"/>
              <a:t>A</a:t>
            </a:r>
            <a:r>
              <a:rPr lang="en-US" sz="1600" dirty="0"/>
              <a:t>)</a:t>
            </a:r>
            <a:r>
              <a:rPr lang="en-US" sz="1600" baseline="30000" dirty="0"/>
              <a:t>2</a:t>
            </a:r>
            <a:r>
              <a:rPr lang="en-US" sz="1600" dirty="0"/>
              <a:t> = 170/(8.333)</a:t>
            </a:r>
            <a:r>
              <a:rPr lang="en-US" sz="1600" baseline="30000" dirty="0"/>
              <a:t>2</a:t>
            </a:r>
            <a:r>
              <a:rPr lang="en-US" sz="1600" dirty="0"/>
              <a:t> =</a:t>
            </a:r>
            <a:r>
              <a:rPr lang="en-US" sz="1600" b="1" dirty="0"/>
              <a:t> 2.448 s/mm</a:t>
            </a:r>
            <a:r>
              <a:rPr lang="en-US" sz="1600" b="1" baseline="30000" dirty="0"/>
              <a:t>2</a:t>
            </a:r>
            <a:endParaRPr lang="en-US" sz="1600" dirty="0"/>
          </a:p>
          <a:p>
            <a:pPr>
              <a:defRPr/>
            </a:pPr>
            <a:r>
              <a:rPr lang="en-US" sz="1600" dirty="0"/>
              <a:t>(b) Cylindrical casting with </a:t>
            </a:r>
            <a:r>
              <a:rPr lang="en-US" sz="1600" i="1" dirty="0"/>
              <a:t>D</a:t>
            </a:r>
            <a:r>
              <a:rPr lang="en-US" sz="1600" dirty="0"/>
              <a:t> = 50 mm and </a:t>
            </a:r>
            <a:r>
              <a:rPr lang="en-US" sz="1600" i="1" dirty="0"/>
              <a:t>L</a:t>
            </a:r>
            <a:r>
              <a:rPr lang="en-US" sz="1600" dirty="0"/>
              <a:t> = 50 mm.</a:t>
            </a:r>
          </a:p>
          <a:p>
            <a:pPr>
              <a:defRPr/>
            </a:pPr>
            <a:r>
              <a:rPr lang="en-US" sz="1600" dirty="0"/>
              <a:t>Volume </a:t>
            </a:r>
            <a:r>
              <a:rPr lang="en-US" sz="1600" i="1" dirty="0"/>
              <a:t>V</a:t>
            </a:r>
            <a:r>
              <a:rPr lang="en-US" sz="1600" dirty="0"/>
              <a:t> = </a:t>
            </a:r>
            <a:r>
              <a:rPr lang="en-US" sz="1600" i="1" dirty="0">
                <a:sym typeface="Symbol"/>
              </a:rPr>
              <a:t></a:t>
            </a:r>
            <a:r>
              <a:rPr lang="en-US" sz="1600" i="1" dirty="0"/>
              <a:t>D</a:t>
            </a:r>
            <a:r>
              <a:rPr lang="en-US" sz="1600" baseline="30000" dirty="0"/>
              <a:t>2</a:t>
            </a:r>
            <a:r>
              <a:rPr lang="en-US" sz="1600" i="1" dirty="0"/>
              <a:t>L</a:t>
            </a:r>
            <a:r>
              <a:rPr lang="en-US" sz="1600" dirty="0"/>
              <a:t>/4 = </a:t>
            </a:r>
            <a:r>
              <a:rPr lang="en-US" sz="1600" i="1" dirty="0">
                <a:sym typeface="Symbol"/>
              </a:rPr>
              <a:t></a:t>
            </a:r>
            <a:r>
              <a:rPr lang="en-US" sz="1600" dirty="0"/>
              <a:t>(50)</a:t>
            </a:r>
            <a:r>
              <a:rPr lang="en-US" sz="1600" baseline="30000" dirty="0"/>
              <a:t>2</a:t>
            </a:r>
            <a:r>
              <a:rPr lang="en-US" sz="1600" dirty="0"/>
              <a:t>(50)/4 = 98,175 mm</a:t>
            </a:r>
            <a:r>
              <a:rPr lang="en-US" sz="1600" baseline="30000" dirty="0"/>
              <a:t>3</a:t>
            </a:r>
            <a:endParaRPr lang="en-US" sz="1600" dirty="0"/>
          </a:p>
          <a:p>
            <a:pPr>
              <a:defRPr/>
            </a:pPr>
            <a:r>
              <a:rPr lang="en-US" sz="1600" dirty="0"/>
              <a:t>Area </a:t>
            </a:r>
            <a:r>
              <a:rPr lang="en-US" sz="1600" i="1" dirty="0"/>
              <a:t>A</a:t>
            </a:r>
            <a:r>
              <a:rPr lang="en-US" sz="1600" dirty="0"/>
              <a:t> = 2</a:t>
            </a:r>
            <a:r>
              <a:rPr lang="en-US" sz="1600" i="1" dirty="0">
                <a:sym typeface="Symbol"/>
              </a:rPr>
              <a:t></a:t>
            </a:r>
            <a:r>
              <a:rPr lang="en-US" sz="1600" i="1" dirty="0"/>
              <a:t>D</a:t>
            </a:r>
            <a:r>
              <a:rPr lang="en-US" sz="1600" baseline="30000" dirty="0"/>
              <a:t>2</a:t>
            </a:r>
            <a:r>
              <a:rPr lang="en-US" sz="1600" dirty="0"/>
              <a:t>/4 + </a:t>
            </a:r>
            <a:r>
              <a:rPr lang="en-US" sz="1600" i="1" dirty="0">
                <a:sym typeface="Symbol"/>
              </a:rPr>
              <a:t></a:t>
            </a:r>
            <a:r>
              <a:rPr lang="en-US" sz="1600" i="1" dirty="0"/>
              <a:t>DL</a:t>
            </a:r>
            <a:r>
              <a:rPr lang="en-US" sz="1600" dirty="0"/>
              <a:t> = </a:t>
            </a:r>
            <a:r>
              <a:rPr lang="en-US" sz="1600" i="1" dirty="0">
                <a:sym typeface="Symbol"/>
              </a:rPr>
              <a:t></a:t>
            </a:r>
            <a:r>
              <a:rPr lang="en-US" sz="1600" dirty="0"/>
              <a:t>(50)</a:t>
            </a:r>
            <a:r>
              <a:rPr lang="en-US" sz="1600" baseline="30000" dirty="0"/>
              <a:t>2</a:t>
            </a:r>
            <a:r>
              <a:rPr lang="en-US" sz="1600" dirty="0"/>
              <a:t>/2 + </a:t>
            </a:r>
            <a:r>
              <a:rPr lang="en-US" sz="1600" i="1" dirty="0">
                <a:sym typeface="Symbol"/>
              </a:rPr>
              <a:t></a:t>
            </a:r>
            <a:r>
              <a:rPr lang="en-US" sz="1600" dirty="0"/>
              <a:t>(50)(50) = 11,781 mm</a:t>
            </a:r>
            <a:r>
              <a:rPr lang="en-US" sz="1600" baseline="30000" dirty="0"/>
              <a:t>2</a:t>
            </a:r>
            <a:endParaRPr lang="en-US" sz="1600" dirty="0"/>
          </a:p>
          <a:p>
            <a:pPr>
              <a:defRPr/>
            </a:pPr>
            <a:r>
              <a:rPr lang="en-US" sz="1600" i="1" dirty="0"/>
              <a:t>V/A</a:t>
            </a:r>
            <a:r>
              <a:rPr lang="en-US" sz="1600" dirty="0"/>
              <a:t> = 98,175 /11,781 = 8.333</a:t>
            </a:r>
          </a:p>
          <a:p>
            <a:pPr>
              <a:defRPr/>
            </a:pPr>
            <a:r>
              <a:rPr lang="en-US" sz="1600" i="1" dirty="0"/>
              <a:t>T</a:t>
            </a:r>
            <a:r>
              <a:rPr lang="en-US" sz="1600" i="1" baseline="-25000" dirty="0"/>
              <a:t>TS</a:t>
            </a:r>
            <a:r>
              <a:rPr lang="en-US" sz="1600" dirty="0"/>
              <a:t> = 2.232 (8.333)</a:t>
            </a:r>
            <a:r>
              <a:rPr lang="en-US" sz="1600" baseline="30000" dirty="0"/>
              <a:t>2</a:t>
            </a:r>
            <a:r>
              <a:rPr lang="en-US" sz="1600" dirty="0"/>
              <a:t> =</a:t>
            </a:r>
            <a:r>
              <a:rPr lang="en-US" sz="1600" b="1" dirty="0"/>
              <a:t> 170 s = 2.833 min</a:t>
            </a:r>
            <a:endParaRPr lang="en-US" sz="1600" dirty="0"/>
          </a:p>
          <a:p>
            <a:pPr marL="0" indent="0">
              <a:buFont typeface="Wingdings" pitchFamily="2" charset="2"/>
              <a:buNone/>
              <a:defRPr/>
            </a:pPr>
            <a:endParaRPr lang="en-US" dirty="0"/>
          </a:p>
        </p:txBody>
      </p:sp>
      <p:pic>
        <p:nvPicPr>
          <p:cNvPr id="5" name="Picture 4"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eaLnBrk="1" hangingPunct="1">
              <a:spcBef>
                <a:spcPts val="600"/>
              </a:spcBef>
            </a:pPr>
            <a:r>
              <a:rPr lang="en-US" altLang="en-US" dirty="0" smtClean="0"/>
              <a:t>Solidification Processes</a:t>
            </a:r>
          </a:p>
        </p:txBody>
      </p:sp>
      <p:sp>
        <p:nvSpPr>
          <p:cNvPr id="15364" name="Rectangle 3"/>
          <p:cNvSpPr>
            <a:spLocks noGrp="1" noChangeArrowheads="1"/>
          </p:cNvSpPr>
          <p:nvPr>
            <p:ph type="body" idx="1"/>
          </p:nvPr>
        </p:nvSpPr>
        <p:spPr>
          <a:xfrm>
            <a:off x="685800" y="2209800"/>
            <a:ext cx="8001000" cy="3886200"/>
          </a:xfrm>
        </p:spPr>
        <p:txBody>
          <a:bodyPr/>
          <a:lstStyle/>
          <a:p>
            <a:pPr eaLnBrk="1" hangingPunct="1">
              <a:buFont typeface="Wingdings" pitchFamily="2" charset="2"/>
              <a:buNone/>
            </a:pPr>
            <a:r>
              <a:rPr lang="en-US" altLang="en-US" smtClean="0"/>
              <a:t>Starting work material is either a liquid or is in a highly plastic condition, and a part is created through solidification of the material</a:t>
            </a:r>
          </a:p>
          <a:p>
            <a:pPr eaLnBrk="1" hangingPunct="1"/>
            <a:r>
              <a:rPr lang="en-US" altLang="en-US" smtClean="0"/>
              <a:t>Solidification processes can be classified according to engineering material processed: </a:t>
            </a:r>
          </a:p>
          <a:p>
            <a:pPr lvl="1" eaLnBrk="1" hangingPunct="1"/>
            <a:r>
              <a:rPr lang="en-US" altLang="en-US" sz="2500" smtClean="0"/>
              <a:t>Metals</a:t>
            </a:r>
          </a:p>
          <a:p>
            <a:pPr lvl="1" eaLnBrk="1" hangingPunct="1"/>
            <a:r>
              <a:rPr lang="en-US" altLang="en-US" sz="2500" smtClean="0"/>
              <a:t>Ceramics, specifically glasses </a:t>
            </a:r>
          </a:p>
          <a:p>
            <a:pPr lvl="1" eaLnBrk="1" hangingPunct="1"/>
            <a:r>
              <a:rPr lang="en-US" altLang="en-US" sz="2500" smtClean="0"/>
              <a:t>Polymers and polymer matrix composites (PMCs)</a:t>
            </a:r>
          </a:p>
        </p:txBody>
      </p:sp>
      <p:pic>
        <p:nvPicPr>
          <p:cNvPr id="5" name="Picture 4" descr="photo.jpg.png"/>
          <p:cNvPicPr>
            <a:picLocks noChangeAspect="1"/>
          </p:cNvPicPr>
          <p:nvPr/>
        </p:nvPicPr>
        <p:blipFill>
          <a:blip r:embed="rId3" cstate="print"/>
          <a:stretch>
            <a:fillRect/>
          </a:stretch>
        </p:blipFill>
        <p:spPr>
          <a:xfrm>
            <a:off x="381000" y="228599"/>
            <a:ext cx="1524000" cy="1528777"/>
          </a:xfrm>
          <a:prstGeom prst="rect">
            <a:avLst/>
          </a:prstGeom>
          <a:noFill/>
          <a:ln>
            <a:noFill/>
          </a:ln>
        </p:spPr>
      </p:pic>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6387" name="Rectangle 3"/>
          <p:cNvSpPr>
            <a:spLocks noGrp="1" noChangeArrowheads="1"/>
          </p:cNvSpPr>
          <p:nvPr>
            <p:ph type="body" sz="half" idx="2"/>
          </p:nvPr>
        </p:nvSpPr>
        <p:spPr>
          <a:xfrm>
            <a:off x="1143000" y="5638800"/>
            <a:ext cx="6797675" cy="381000"/>
          </a:xfrm>
        </p:spPr>
        <p:txBody>
          <a:bodyPr/>
          <a:lstStyle/>
          <a:p>
            <a:pPr algn="ctr" eaLnBrk="1" hangingPunct="1">
              <a:lnSpc>
                <a:spcPct val="90000"/>
              </a:lnSpc>
              <a:buFont typeface="Wingdings" pitchFamily="2" charset="2"/>
              <a:buNone/>
            </a:pPr>
            <a:r>
              <a:rPr lang="en-US" altLang="en-US" sz="2000" smtClean="0"/>
              <a:t>Classification of solidification processes</a:t>
            </a:r>
          </a:p>
        </p:txBody>
      </p:sp>
      <p:pic>
        <p:nvPicPr>
          <p:cNvPr id="16388" name="Picture 9" descr="C:\My Documents\Books\MfgBook-4e\Figures for slides\Ch10\F10-01.JPG"/>
          <p:cNvPicPr>
            <a:picLocks noChangeAspect="1" noChangeArrowheads="1"/>
          </p:cNvPicPr>
          <p:nvPr/>
        </p:nvPicPr>
        <p:blipFill>
          <a:blip r:embed="rId3"/>
          <a:srcRect/>
          <a:stretch>
            <a:fillRect/>
          </a:stretch>
        </p:blipFill>
        <p:spPr bwMode="auto">
          <a:xfrm>
            <a:off x="1981200" y="1371600"/>
            <a:ext cx="6800850" cy="3989388"/>
          </a:xfrm>
          <a:prstGeom prst="rect">
            <a:avLst/>
          </a:prstGeom>
          <a:noFill/>
          <a:ln w="9525">
            <a:noFill/>
            <a:miter lim="800000"/>
            <a:headEnd/>
            <a:tailEnd/>
          </a:ln>
        </p:spPr>
      </p:pic>
      <p:pic>
        <p:nvPicPr>
          <p:cNvPr id="5" name="Picture 4" descr="photo.jpg.png"/>
          <p:cNvPicPr>
            <a:picLocks noChangeAspect="1"/>
          </p:cNvPicPr>
          <p:nvPr/>
        </p:nvPicPr>
        <p:blipFill>
          <a:blip r:embed="rId4" cstate="print"/>
          <a:stretch>
            <a:fillRect/>
          </a:stretch>
        </p:blipFill>
        <p:spPr>
          <a:xfrm>
            <a:off x="381000" y="228599"/>
            <a:ext cx="1524000" cy="1528777"/>
          </a:xfrm>
          <a:prstGeom prst="rect">
            <a:avLst/>
          </a:prstGeom>
          <a:noFill/>
          <a:ln>
            <a:noFill/>
          </a:ln>
        </p:spPr>
      </p:pic>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spcBef>
                <a:spcPts val="600"/>
              </a:spcBef>
            </a:pPr>
            <a:r>
              <a:rPr lang="en-US" altLang="en-US" smtClean="0"/>
              <a:t>Casting of Metals</a:t>
            </a:r>
          </a:p>
        </p:txBody>
      </p:sp>
      <p:sp>
        <p:nvSpPr>
          <p:cNvPr id="17412" name="Rectangle 3"/>
          <p:cNvSpPr>
            <a:spLocks noGrp="1" noChangeArrowheads="1"/>
          </p:cNvSpPr>
          <p:nvPr>
            <p:ph type="body" idx="1"/>
          </p:nvPr>
        </p:nvSpPr>
        <p:spPr/>
        <p:txBody>
          <a:bodyPr/>
          <a:lstStyle/>
          <a:p>
            <a:pPr marL="457200" indent="-457200" eaLnBrk="1" hangingPunct="1">
              <a:buFont typeface="Wingdings" pitchFamily="2" charset="2"/>
              <a:buNone/>
            </a:pPr>
            <a:r>
              <a:rPr lang="en-US" altLang="en-US" smtClean="0"/>
              <a:t>Process in which molten metal flows by gravity or other force into a mold where it solidifies in the shape of the mold cavity</a:t>
            </a:r>
          </a:p>
          <a:p>
            <a:pPr marL="457200" indent="-457200" eaLnBrk="1" hangingPunct="1"/>
            <a:r>
              <a:rPr lang="en-US" altLang="en-US" smtClean="0"/>
              <a:t>The term </a:t>
            </a:r>
            <a:r>
              <a:rPr lang="en-US" altLang="en-US" i="1" smtClean="0"/>
              <a:t>casting</a:t>
            </a:r>
            <a:r>
              <a:rPr lang="en-US" altLang="en-US" smtClean="0"/>
              <a:t> also applies to the part made in the process</a:t>
            </a:r>
          </a:p>
          <a:p>
            <a:pPr marL="457200" indent="-457200" eaLnBrk="1" hangingPunct="1"/>
            <a:r>
              <a:rPr lang="en-US" altLang="en-US" smtClean="0"/>
              <a:t>Steps in casting seem simple: </a:t>
            </a:r>
          </a:p>
          <a:p>
            <a:pPr marL="914400" lvl="1" indent="-457200" eaLnBrk="1" hangingPunct="1">
              <a:buFontTx/>
              <a:buAutoNum type="arabicPeriod"/>
            </a:pPr>
            <a:r>
              <a:rPr lang="en-US" altLang="en-US" sz="2500" smtClean="0"/>
              <a:t>Melt the metal</a:t>
            </a:r>
          </a:p>
          <a:p>
            <a:pPr marL="914400" lvl="1" indent="-457200" eaLnBrk="1" hangingPunct="1">
              <a:buFontTx/>
              <a:buAutoNum type="arabicPeriod"/>
            </a:pPr>
            <a:r>
              <a:rPr lang="en-US" altLang="en-US" sz="2500" smtClean="0"/>
              <a:t>Pour it into a mold</a:t>
            </a:r>
          </a:p>
          <a:p>
            <a:pPr marL="914400" lvl="1" indent="-457200" eaLnBrk="1" hangingPunct="1">
              <a:buFontTx/>
              <a:buAutoNum type="arabicPeriod"/>
            </a:pPr>
            <a:r>
              <a:rPr lang="en-US" altLang="en-US" sz="2500" smtClean="0"/>
              <a:t>Let it freeze</a:t>
            </a:r>
          </a:p>
        </p:txBody>
      </p:sp>
      <p:pic>
        <p:nvPicPr>
          <p:cNvPr id="5" name="Picture 4" descr="photo.jpg.png"/>
          <p:cNvPicPr>
            <a:picLocks noChangeAspect="1"/>
          </p:cNvPicPr>
          <p:nvPr/>
        </p:nvPicPr>
        <p:blipFill>
          <a:blip r:embed="rId3" cstate="print"/>
          <a:stretch>
            <a:fillRect/>
          </a:stretch>
        </p:blipFill>
        <p:spPr>
          <a:xfrm>
            <a:off x="381000" y="228599"/>
            <a:ext cx="1524000" cy="1528777"/>
          </a:xfrm>
          <a:prstGeom prst="rect">
            <a:avLst/>
          </a:prstGeom>
          <a:noFill/>
          <a:ln>
            <a:noFill/>
          </a:ln>
        </p:spPr>
      </p:pic>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eaLnBrk="1" hangingPunct="1">
              <a:spcBef>
                <a:spcPts val="600"/>
              </a:spcBef>
            </a:pPr>
            <a:r>
              <a:rPr lang="en-US" altLang="en-US" smtClean="0"/>
              <a:t>Capabilities and Advantages of Casting</a:t>
            </a:r>
          </a:p>
        </p:txBody>
      </p:sp>
      <p:sp>
        <p:nvSpPr>
          <p:cNvPr id="18436" name="Rectangle 3"/>
          <p:cNvSpPr>
            <a:spLocks noGrp="1" noChangeArrowheads="1"/>
          </p:cNvSpPr>
          <p:nvPr>
            <p:ph type="body" idx="1"/>
          </p:nvPr>
        </p:nvSpPr>
        <p:spPr/>
        <p:txBody>
          <a:bodyPr/>
          <a:lstStyle/>
          <a:p>
            <a:pPr eaLnBrk="1" hangingPunct="1"/>
            <a:r>
              <a:rPr lang="en-US" altLang="en-US" smtClean="0"/>
              <a:t>Can create complex part geometries</a:t>
            </a:r>
          </a:p>
          <a:p>
            <a:pPr eaLnBrk="1" hangingPunct="1"/>
            <a:r>
              <a:rPr lang="en-US" altLang="en-US" smtClean="0"/>
              <a:t>Can create both external and internal shapes</a:t>
            </a:r>
          </a:p>
          <a:p>
            <a:pPr eaLnBrk="1" hangingPunct="1"/>
            <a:r>
              <a:rPr lang="en-US" altLang="en-US" smtClean="0"/>
              <a:t>Some casting processes are </a:t>
            </a:r>
            <a:r>
              <a:rPr lang="en-US" altLang="en-US" i="1" smtClean="0"/>
              <a:t>net shape;</a:t>
            </a:r>
            <a:r>
              <a:rPr lang="en-US" altLang="en-US" smtClean="0"/>
              <a:t> others are </a:t>
            </a:r>
            <a:r>
              <a:rPr lang="en-US" altLang="en-US" i="1" smtClean="0"/>
              <a:t>near net shape</a:t>
            </a:r>
            <a:endParaRPr lang="en-US" altLang="en-US" smtClean="0"/>
          </a:p>
          <a:p>
            <a:pPr eaLnBrk="1" hangingPunct="1"/>
            <a:r>
              <a:rPr lang="en-US" altLang="en-US" smtClean="0"/>
              <a:t>Can produce very large parts </a:t>
            </a:r>
          </a:p>
          <a:p>
            <a:pPr eaLnBrk="1" hangingPunct="1"/>
            <a:r>
              <a:rPr lang="en-US" altLang="en-US" smtClean="0"/>
              <a:t>Some casting methods are suited to mass production</a:t>
            </a:r>
          </a:p>
        </p:txBody>
      </p:sp>
      <p:pic>
        <p:nvPicPr>
          <p:cNvPr id="5" name="Picture 4" descr="photo.jpg.png"/>
          <p:cNvPicPr>
            <a:picLocks noChangeAspect="1"/>
          </p:cNvPicPr>
          <p:nvPr/>
        </p:nvPicPr>
        <p:blipFill>
          <a:blip r:embed="rId3" cstate="print"/>
          <a:stretch>
            <a:fillRect/>
          </a:stretch>
        </p:blipFill>
        <p:spPr>
          <a:xfrm>
            <a:off x="381000" y="228599"/>
            <a:ext cx="1524000" cy="1528777"/>
          </a:xfrm>
          <a:prstGeom prst="rect">
            <a:avLst/>
          </a:prstGeom>
          <a:noFill/>
          <a:ln>
            <a:noFill/>
          </a:ln>
        </p:spPr>
      </p:pic>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eaLnBrk="1" hangingPunct="1">
              <a:spcBef>
                <a:spcPts val="600"/>
              </a:spcBef>
            </a:pPr>
            <a:r>
              <a:rPr lang="en-US" altLang="en-US" smtClean="0"/>
              <a:t>Disadvantages of Casting</a:t>
            </a:r>
          </a:p>
        </p:txBody>
      </p:sp>
      <p:sp>
        <p:nvSpPr>
          <p:cNvPr id="19460" name="Rectangle 3"/>
          <p:cNvSpPr>
            <a:spLocks noGrp="1" noChangeArrowheads="1"/>
          </p:cNvSpPr>
          <p:nvPr>
            <p:ph type="body" idx="1"/>
          </p:nvPr>
        </p:nvSpPr>
        <p:spPr/>
        <p:txBody>
          <a:bodyPr/>
          <a:lstStyle/>
          <a:p>
            <a:pPr eaLnBrk="1" hangingPunct="1"/>
            <a:r>
              <a:rPr lang="en-US" altLang="en-US" smtClean="0"/>
              <a:t>Different disadvantages for different casting processes: </a:t>
            </a:r>
          </a:p>
          <a:p>
            <a:pPr lvl="1" eaLnBrk="1" hangingPunct="1"/>
            <a:r>
              <a:rPr lang="en-US" altLang="en-US" sz="2500" smtClean="0"/>
              <a:t>Limitations on mechanical properties</a:t>
            </a:r>
          </a:p>
          <a:p>
            <a:pPr lvl="1" eaLnBrk="1" hangingPunct="1"/>
            <a:r>
              <a:rPr lang="en-US" altLang="en-US" sz="2500" smtClean="0"/>
              <a:t>Poor dimensional accuracy and surface finish for some processes; e.g., sand casting</a:t>
            </a:r>
          </a:p>
          <a:p>
            <a:pPr lvl="1" eaLnBrk="1" hangingPunct="1"/>
            <a:r>
              <a:rPr lang="en-US" altLang="en-US" sz="2500" smtClean="0"/>
              <a:t>Safety hazards to workers due to hot molten metals</a:t>
            </a:r>
          </a:p>
          <a:p>
            <a:pPr lvl="1" eaLnBrk="1" hangingPunct="1"/>
            <a:r>
              <a:rPr lang="en-US" altLang="en-US" sz="2500" smtClean="0"/>
              <a:t>Environmental problems</a:t>
            </a:r>
          </a:p>
        </p:txBody>
      </p:sp>
      <p:pic>
        <p:nvPicPr>
          <p:cNvPr id="5" name="Picture 4" descr="photo.jpg.png"/>
          <p:cNvPicPr>
            <a:picLocks noChangeAspect="1"/>
          </p:cNvPicPr>
          <p:nvPr/>
        </p:nvPicPr>
        <p:blipFill>
          <a:blip r:embed="rId3" cstate="print"/>
          <a:stretch>
            <a:fillRect/>
          </a:stretch>
        </p:blipFill>
        <p:spPr>
          <a:xfrm>
            <a:off x="381000" y="228599"/>
            <a:ext cx="1524000" cy="1528777"/>
          </a:xfrm>
          <a:prstGeom prst="rect">
            <a:avLst/>
          </a:prstGeom>
          <a:noFill/>
          <a:ln>
            <a:noFill/>
          </a:ln>
        </p:spPr>
      </p:pic>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p:txBody>
          <a:bodyPr/>
          <a:lstStyle/>
          <a:p>
            <a:pPr eaLnBrk="1" hangingPunct="1">
              <a:spcBef>
                <a:spcPts val="600"/>
              </a:spcBef>
            </a:pPr>
            <a:r>
              <a:rPr lang="en-US" altLang="en-US" smtClean="0"/>
              <a:t>Directional Solidification</a:t>
            </a:r>
          </a:p>
        </p:txBody>
      </p:sp>
      <p:sp>
        <p:nvSpPr>
          <p:cNvPr id="48132" name="Rectangle 3"/>
          <p:cNvSpPr>
            <a:spLocks noGrp="1" noChangeArrowheads="1"/>
          </p:cNvSpPr>
          <p:nvPr>
            <p:ph type="body" idx="1"/>
          </p:nvPr>
        </p:nvSpPr>
        <p:spPr/>
        <p:txBody>
          <a:bodyPr/>
          <a:lstStyle/>
          <a:p>
            <a:pPr eaLnBrk="1" hangingPunct="1"/>
            <a:r>
              <a:rPr lang="en-US" altLang="en-US" smtClean="0"/>
              <a:t>To minimize effects of shrinkage, it is desirable for regions of the casting most distant from the liquid metal supply to freeze first and for solidification to progress from these regions toward the riser(s)</a:t>
            </a:r>
          </a:p>
          <a:p>
            <a:pPr lvl="1" eaLnBrk="1" hangingPunct="1"/>
            <a:r>
              <a:rPr lang="en-US" altLang="en-US" sz="2500" smtClean="0"/>
              <a:t>Thus, molten metal is continually available from risers to prevent shrinkage voids </a:t>
            </a:r>
          </a:p>
          <a:p>
            <a:pPr lvl="1" eaLnBrk="1" hangingPunct="1"/>
            <a:r>
              <a:rPr lang="en-US" altLang="en-US" sz="2500" smtClean="0"/>
              <a:t>The term </a:t>
            </a:r>
            <a:r>
              <a:rPr lang="en-US" altLang="en-US" sz="2500" i="1" smtClean="0"/>
              <a:t>directional</a:t>
            </a:r>
            <a:r>
              <a:rPr lang="en-US" altLang="en-US" sz="2500" smtClean="0"/>
              <a:t> </a:t>
            </a:r>
            <a:r>
              <a:rPr lang="en-US" altLang="en-US" sz="2500" i="1" smtClean="0"/>
              <a:t>solidification</a:t>
            </a:r>
            <a:r>
              <a:rPr lang="en-US" altLang="en-US" sz="2500" smtClean="0"/>
              <a:t> describes this aspect of freezing and methods by which it is controlled</a:t>
            </a:r>
          </a:p>
        </p:txBody>
      </p:sp>
      <p:pic>
        <p:nvPicPr>
          <p:cNvPr id="5" name="Picture 4" descr="photo.jpg.png"/>
          <p:cNvPicPr>
            <a:picLocks noChangeAspect="1"/>
          </p:cNvPicPr>
          <p:nvPr/>
        </p:nvPicPr>
        <p:blipFill>
          <a:blip r:embed="rId3" cstate="print"/>
          <a:stretch>
            <a:fillRect/>
          </a:stretch>
        </p:blipFill>
        <p:spPr>
          <a:xfrm>
            <a:off x="381000" y="228599"/>
            <a:ext cx="1524000" cy="1528777"/>
          </a:xfrm>
          <a:prstGeom prst="rect">
            <a:avLst/>
          </a:prstGeom>
          <a:noFill/>
          <a:ln>
            <a:noFill/>
          </a:ln>
        </p:spPr>
      </p:pic>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p:txBody>
          <a:bodyPr/>
          <a:lstStyle/>
          <a:p>
            <a:pPr eaLnBrk="1" hangingPunct="1">
              <a:spcBef>
                <a:spcPts val="600"/>
              </a:spcBef>
            </a:pPr>
            <a:r>
              <a:rPr lang="en-US" altLang="en-US" smtClean="0"/>
              <a:t>Achieving Directional Solidification</a:t>
            </a:r>
          </a:p>
        </p:txBody>
      </p:sp>
      <p:sp>
        <p:nvSpPr>
          <p:cNvPr id="49156" name="Rectangle 3"/>
          <p:cNvSpPr>
            <a:spLocks noGrp="1" noChangeArrowheads="1"/>
          </p:cNvSpPr>
          <p:nvPr>
            <p:ph type="body" idx="1"/>
          </p:nvPr>
        </p:nvSpPr>
        <p:spPr/>
        <p:txBody>
          <a:bodyPr/>
          <a:lstStyle/>
          <a:p>
            <a:pPr eaLnBrk="1" hangingPunct="1"/>
            <a:r>
              <a:rPr lang="en-US" altLang="en-US" smtClean="0"/>
              <a:t>Directional solidification is achieved using Chvorinov's Rule to design the casting, its orientation in the mold, and the riser system that feeds it</a:t>
            </a:r>
          </a:p>
          <a:p>
            <a:pPr lvl="1" eaLnBrk="1" hangingPunct="1"/>
            <a:r>
              <a:rPr lang="en-US" altLang="en-US" smtClean="0"/>
              <a:t>Locate sections of the casting with lower </a:t>
            </a:r>
            <a:r>
              <a:rPr lang="en-US" altLang="en-US" i="1" smtClean="0"/>
              <a:t>V</a:t>
            </a:r>
            <a:r>
              <a:rPr lang="en-US" altLang="en-US" smtClean="0"/>
              <a:t>/</a:t>
            </a:r>
            <a:r>
              <a:rPr lang="en-US" altLang="en-US" i="1" smtClean="0"/>
              <a:t>A</a:t>
            </a:r>
            <a:r>
              <a:rPr lang="en-US" altLang="en-US" smtClean="0"/>
              <a:t> ratios away from riser, so freezing occurs first in these regions, and the liquid metal supply for the rest of the casting remains open </a:t>
            </a:r>
          </a:p>
          <a:p>
            <a:pPr lvl="1" eaLnBrk="1" hangingPunct="1"/>
            <a:r>
              <a:rPr lang="en-US" altLang="en-US" i="1" smtClean="0"/>
              <a:t>Chills</a:t>
            </a:r>
            <a:r>
              <a:rPr lang="en-US" altLang="en-US" smtClean="0"/>
              <a:t> ‑ internal or external heat sinks that cause rapid freezing in certain regions of the casting </a:t>
            </a:r>
          </a:p>
        </p:txBody>
      </p:sp>
      <p:pic>
        <p:nvPicPr>
          <p:cNvPr id="5" name="Picture 4" descr="photo.jpg.png"/>
          <p:cNvPicPr>
            <a:picLocks noChangeAspect="1"/>
          </p:cNvPicPr>
          <p:nvPr/>
        </p:nvPicPr>
        <p:blipFill>
          <a:blip r:embed="rId3" cstate="print"/>
          <a:stretch>
            <a:fillRect/>
          </a:stretch>
        </p:blipFill>
        <p:spPr>
          <a:xfrm>
            <a:off x="381000" y="228599"/>
            <a:ext cx="1524000" cy="1528777"/>
          </a:xfrm>
          <a:prstGeom prst="rect">
            <a:avLst/>
          </a:prstGeom>
          <a:noFill/>
          <a:ln>
            <a:noFill/>
          </a:ln>
        </p:spPr>
      </p:pic>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p:txBody>
          <a:bodyPr/>
          <a:lstStyle/>
          <a:p>
            <a:pPr eaLnBrk="1" hangingPunct="1"/>
            <a:r>
              <a:rPr lang="en-US" altLang="en-US" smtClean="0"/>
              <a:t>External Chills</a:t>
            </a:r>
          </a:p>
        </p:txBody>
      </p:sp>
      <p:sp>
        <p:nvSpPr>
          <p:cNvPr id="50180" name="Rectangle 3"/>
          <p:cNvSpPr>
            <a:spLocks noGrp="1" noChangeArrowheads="1"/>
          </p:cNvSpPr>
          <p:nvPr>
            <p:ph type="body" idx="1"/>
          </p:nvPr>
        </p:nvSpPr>
        <p:spPr>
          <a:xfrm>
            <a:off x="685800" y="2209800"/>
            <a:ext cx="8153400" cy="3733800"/>
          </a:xfrm>
        </p:spPr>
        <p:txBody>
          <a:bodyPr/>
          <a:lstStyle/>
          <a:p>
            <a:pPr eaLnBrk="1" hangingPunct="1"/>
            <a:r>
              <a:rPr lang="en-US" altLang="en-US" smtClean="0"/>
              <a:t>(a) External chill to encourage rapid freezing of the molten metal in a thin section of the casting; and (b) the likely result if the external chill were not used</a:t>
            </a:r>
            <a:endParaRPr lang="en-US" altLang="en-US" sz="2800" smtClean="0"/>
          </a:p>
        </p:txBody>
      </p:sp>
      <p:pic>
        <p:nvPicPr>
          <p:cNvPr id="50181" name="Picture 5" descr="C:\My Documents\Books\MfgBook-4e\Figures for slides\Ch10\F10-09.JPG"/>
          <p:cNvPicPr>
            <a:picLocks noChangeAspect="1" noChangeArrowheads="1"/>
          </p:cNvPicPr>
          <p:nvPr/>
        </p:nvPicPr>
        <p:blipFill>
          <a:blip r:embed="rId3"/>
          <a:srcRect/>
          <a:stretch>
            <a:fillRect/>
          </a:stretch>
        </p:blipFill>
        <p:spPr bwMode="auto">
          <a:xfrm>
            <a:off x="1981200" y="3581400"/>
            <a:ext cx="5257800" cy="2432050"/>
          </a:xfrm>
          <a:prstGeom prst="rect">
            <a:avLst/>
          </a:prstGeom>
          <a:noFill/>
          <a:ln w="9525">
            <a:noFill/>
            <a:miter lim="800000"/>
            <a:headEnd/>
            <a:tailEnd/>
          </a:ln>
        </p:spPr>
      </p:pic>
      <p:pic>
        <p:nvPicPr>
          <p:cNvPr id="6" name="Picture 5" descr="photo.jpg.png"/>
          <p:cNvPicPr>
            <a:picLocks noChangeAspect="1"/>
          </p:cNvPicPr>
          <p:nvPr/>
        </p:nvPicPr>
        <p:blipFill>
          <a:blip r:embed="rId4" cstate="print"/>
          <a:stretch>
            <a:fillRect/>
          </a:stretch>
        </p:blipFill>
        <p:spPr>
          <a:xfrm>
            <a:off x="381000" y="228599"/>
            <a:ext cx="1524000" cy="1528777"/>
          </a:xfrm>
          <a:prstGeom prst="rect">
            <a:avLst/>
          </a:prstGeom>
          <a:noFill/>
          <a:ln>
            <a:noFill/>
          </a:ln>
        </p:spPr>
      </p:pic>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MfgBook-4e">
  <a:themeElements>
    <a:clrScheme name="MfgBook-4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fgBook-4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MfgBook-4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fgBook-4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fgBook-4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fgBook-4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fgBook-4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fgBook-4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fgBook-4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C:\WINDOWS\Application Data\Microsoft\Templates\MfgBook-4e.pot</Template>
  <TotalTime>414</TotalTime>
  <Words>1442</Words>
  <Application>Microsoft Office PowerPoint</Application>
  <PresentationFormat>On-screen Show (4:3)</PresentationFormat>
  <Paragraphs>102</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MfgBook-4e</vt:lpstr>
      <vt:lpstr>Lecture One Chapter 1  FUNDAMENTALS OF METAL CASTING</vt:lpstr>
      <vt:lpstr>Solidification Processes</vt:lpstr>
      <vt:lpstr>PowerPoint Presentation</vt:lpstr>
      <vt:lpstr>Casting of Metals</vt:lpstr>
      <vt:lpstr>Capabilities and Advantages of Casting</vt:lpstr>
      <vt:lpstr>Disadvantages of Casting</vt:lpstr>
      <vt:lpstr>Directional Solidification</vt:lpstr>
      <vt:lpstr>Achieving Directional Solidification</vt:lpstr>
      <vt:lpstr>External Chills</vt:lpstr>
      <vt:lpstr>Riser Design</vt:lpstr>
      <vt:lpstr>Example 1 &amp; 2</vt:lpstr>
      <vt:lpstr>Example 3</vt:lpstr>
      <vt:lpstr>Example 4 </vt:lpstr>
      <vt:lpstr>Example 5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METAL CASTING</dc:title>
  <dc:creator>Mikell P. Groover</dc:creator>
  <cp:lastModifiedBy>Dr-jabar</cp:lastModifiedBy>
  <cp:revision>51</cp:revision>
  <dcterms:created xsi:type="dcterms:W3CDTF">2001-08-27T08:57:30Z</dcterms:created>
  <dcterms:modified xsi:type="dcterms:W3CDTF">2018-12-05T18:26:17Z</dcterms:modified>
</cp:coreProperties>
</file>